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82" r:id="rId3"/>
    <p:sldId id="286" r:id="rId4"/>
    <p:sldId id="280" r:id="rId5"/>
    <p:sldId id="264" r:id="rId6"/>
    <p:sldId id="281" r:id="rId7"/>
    <p:sldId id="267" r:id="rId8"/>
    <p:sldId id="269" r:id="rId9"/>
    <p:sldId id="270" r:id="rId10"/>
    <p:sldId id="271" r:id="rId11"/>
    <p:sldId id="272" r:id="rId12"/>
    <p:sldId id="285" r:id="rId13"/>
    <p:sldId id="283" r:id="rId14"/>
    <p:sldId id="284" r:id="rId15"/>
    <p:sldId id="28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8" autoAdjust="0"/>
    <p:restoredTop sz="94660"/>
  </p:normalViewPr>
  <p:slideViewPr>
    <p:cSldViewPr snapToGrid="0">
      <p:cViewPr varScale="1">
        <p:scale>
          <a:sx n="96" d="100"/>
          <a:sy n="96" d="100"/>
        </p:scale>
        <p:origin x="61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3AEF2-CEF1-41B5-9AF2-79C4CEA7F3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9BC947-9EBB-4F4C-99AD-63472CFCE1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5DAF9D-B87A-4196-80FB-5E2AD8E89418}"/>
              </a:ext>
            </a:extLst>
          </p:cNvPr>
          <p:cNvSpPr>
            <a:spLocks noGrp="1"/>
          </p:cNvSpPr>
          <p:nvPr>
            <p:ph type="dt" sz="half" idx="10"/>
          </p:nvPr>
        </p:nvSpPr>
        <p:spPr/>
        <p:txBody>
          <a:bodyPr/>
          <a:lstStyle/>
          <a:p>
            <a:fld id="{C2E67B9B-31D0-40BA-8F89-93ED3F828B19}" type="datetimeFigureOut">
              <a:rPr lang="en-US" smtClean="0"/>
              <a:t>1/12/2022</a:t>
            </a:fld>
            <a:endParaRPr lang="en-US"/>
          </a:p>
        </p:txBody>
      </p:sp>
      <p:sp>
        <p:nvSpPr>
          <p:cNvPr id="5" name="Footer Placeholder 4">
            <a:extLst>
              <a:ext uri="{FF2B5EF4-FFF2-40B4-BE49-F238E27FC236}">
                <a16:creationId xmlns:a16="http://schemas.microsoft.com/office/drawing/2014/main" id="{3731CC44-487E-46E4-88AA-E276A0EE1B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5B0987-7DE5-41B5-81FA-BF5600859563}"/>
              </a:ext>
            </a:extLst>
          </p:cNvPr>
          <p:cNvSpPr>
            <a:spLocks noGrp="1"/>
          </p:cNvSpPr>
          <p:nvPr>
            <p:ph type="sldNum" sz="quarter" idx="12"/>
          </p:nvPr>
        </p:nvSpPr>
        <p:spPr/>
        <p:txBody>
          <a:bodyPr/>
          <a:lstStyle/>
          <a:p>
            <a:fld id="{34B4AB67-ADB2-4A1F-BDCA-BB2BC8C29894}" type="slidenum">
              <a:rPr lang="en-US" smtClean="0"/>
              <a:t>‹#›</a:t>
            </a:fld>
            <a:endParaRPr lang="en-US"/>
          </a:p>
        </p:txBody>
      </p:sp>
    </p:spTree>
    <p:extLst>
      <p:ext uri="{BB962C8B-B14F-4D97-AF65-F5344CB8AC3E}">
        <p14:creationId xmlns:p14="http://schemas.microsoft.com/office/powerpoint/2010/main" val="2536438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64771-4BD5-431F-8B69-59B07926A2F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F3601C-D713-418B-8869-FECA692C2A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0433FE-A034-4221-AA7C-2396D0668D8F}"/>
              </a:ext>
            </a:extLst>
          </p:cNvPr>
          <p:cNvSpPr>
            <a:spLocks noGrp="1"/>
          </p:cNvSpPr>
          <p:nvPr>
            <p:ph type="dt" sz="half" idx="10"/>
          </p:nvPr>
        </p:nvSpPr>
        <p:spPr/>
        <p:txBody>
          <a:bodyPr/>
          <a:lstStyle/>
          <a:p>
            <a:fld id="{C2E67B9B-31D0-40BA-8F89-93ED3F828B19}" type="datetimeFigureOut">
              <a:rPr lang="en-US" smtClean="0"/>
              <a:t>1/12/2022</a:t>
            </a:fld>
            <a:endParaRPr lang="en-US"/>
          </a:p>
        </p:txBody>
      </p:sp>
      <p:sp>
        <p:nvSpPr>
          <p:cNvPr id="5" name="Footer Placeholder 4">
            <a:extLst>
              <a:ext uri="{FF2B5EF4-FFF2-40B4-BE49-F238E27FC236}">
                <a16:creationId xmlns:a16="http://schemas.microsoft.com/office/drawing/2014/main" id="{9EBAB7A4-ABFC-4663-AE21-4D42FC3450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1DCCFA-0A8F-41E2-B7D6-457AF4936413}"/>
              </a:ext>
            </a:extLst>
          </p:cNvPr>
          <p:cNvSpPr>
            <a:spLocks noGrp="1"/>
          </p:cNvSpPr>
          <p:nvPr>
            <p:ph type="sldNum" sz="quarter" idx="12"/>
          </p:nvPr>
        </p:nvSpPr>
        <p:spPr/>
        <p:txBody>
          <a:bodyPr/>
          <a:lstStyle/>
          <a:p>
            <a:fld id="{34B4AB67-ADB2-4A1F-BDCA-BB2BC8C29894}" type="slidenum">
              <a:rPr lang="en-US" smtClean="0"/>
              <a:t>‹#›</a:t>
            </a:fld>
            <a:endParaRPr lang="en-US"/>
          </a:p>
        </p:txBody>
      </p:sp>
    </p:spTree>
    <p:extLst>
      <p:ext uri="{BB962C8B-B14F-4D97-AF65-F5344CB8AC3E}">
        <p14:creationId xmlns:p14="http://schemas.microsoft.com/office/powerpoint/2010/main" val="955767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2F8B8D-FFCD-4754-8F8A-C8D573C7714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C2BF62-8947-4C01-8CCE-B6E530A2AC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5DA39A-A726-474D-8A39-F4920B211F2B}"/>
              </a:ext>
            </a:extLst>
          </p:cNvPr>
          <p:cNvSpPr>
            <a:spLocks noGrp="1"/>
          </p:cNvSpPr>
          <p:nvPr>
            <p:ph type="dt" sz="half" idx="10"/>
          </p:nvPr>
        </p:nvSpPr>
        <p:spPr/>
        <p:txBody>
          <a:bodyPr/>
          <a:lstStyle/>
          <a:p>
            <a:fld id="{C2E67B9B-31D0-40BA-8F89-93ED3F828B19}" type="datetimeFigureOut">
              <a:rPr lang="en-US" smtClean="0"/>
              <a:t>1/12/2022</a:t>
            </a:fld>
            <a:endParaRPr lang="en-US"/>
          </a:p>
        </p:txBody>
      </p:sp>
      <p:sp>
        <p:nvSpPr>
          <p:cNvPr id="5" name="Footer Placeholder 4">
            <a:extLst>
              <a:ext uri="{FF2B5EF4-FFF2-40B4-BE49-F238E27FC236}">
                <a16:creationId xmlns:a16="http://schemas.microsoft.com/office/drawing/2014/main" id="{35847B03-5D90-41AC-BC2D-65975E2800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DB2ABF-78B1-4AE2-94B9-6C5E45972F84}"/>
              </a:ext>
            </a:extLst>
          </p:cNvPr>
          <p:cNvSpPr>
            <a:spLocks noGrp="1"/>
          </p:cNvSpPr>
          <p:nvPr>
            <p:ph type="sldNum" sz="quarter" idx="12"/>
          </p:nvPr>
        </p:nvSpPr>
        <p:spPr/>
        <p:txBody>
          <a:bodyPr/>
          <a:lstStyle/>
          <a:p>
            <a:fld id="{34B4AB67-ADB2-4A1F-BDCA-BB2BC8C29894}" type="slidenum">
              <a:rPr lang="en-US" smtClean="0"/>
              <a:t>‹#›</a:t>
            </a:fld>
            <a:endParaRPr lang="en-US"/>
          </a:p>
        </p:txBody>
      </p:sp>
    </p:spTree>
    <p:extLst>
      <p:ext uri="{BB962C8B-B14F-4D97-AF65-F5344CB8AC3E}">
        <p14:creationId xmlns:p14="http://schemas.microsoft.com/office/powerpoint/2010/main" val="16282093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E4E50-05DB-47B1-9BBC-B8B9913872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4435FA-2CD9-49A9-B337-AC4E673622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A35A6C-2DAD-410B-8380-9284E8C20C19}"/>
              </a:ext>
            </a:extLst>
          </p:cNvPr>
          <p:cNvSpPr>
            <a:spLocks noGrp="1"/>
          </p:cNvSpPr>
          <p:nvPr>
            <p:ph type="dt" sz="half" idx="10"/>
          </p:nvPr>
        </p:nvSpPr>
        <p:spPr/>
        <p:txBody>
          <a:bodyPr/>
          <a:lstStyle/>
          <a:p>
            <a:fld id="{C2E67B9B-31D0-40BA-8F89-93ED3F828B19}" type="datetimeFigureOut">
              <a:rPr lang="en-US" smtClean="0"/>
              <a:t>1/12/2022</a:t>
            </a:fld>
            <a:endParaRPr lang="en-US"/>
          </a:p>
        </p:txBody>
      </p:sp>
      <p:sp>
        <p:nvSpPr>
          <p:cNvPr id="5" name="Footer Placeholder 4">
            <a:extLst>
              <a:ext uri="{FF2B5EF4-FFF2-40B4-BE49-F238E27FC236}">
                <a16:creationId xmlns:a16="http://schemas.microsoft.com/office/drawing/2014/main" id="{998299BF-23E4-4495-8175-F0E3EB4F2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CE0216-A766-4B9F-B112-F1D61F4BB338}"/>
              </a:ext>
            </a:extLst>
          </p:cNvPr>
          <p:cNvSpPr>
            <a:spLocks noGrp="1"/>
          </p:cNvSpPr>
          <p:nvPr>
            <p:ph type="sldNum" sz="quarter" idx="12"/>
          </p:nvPr>
        </p:nvSpPr>
        <p:spPr/>
        <p:txBody>
          <a:bodyPr/>
          <a:lstStyle/>
          <a:p>
            <a:fld id="{34B4AB67-ADB2-4A1F-BDCA-BB2BC8C29894}" type="slidenum">
              <a:rPr lang="en-US" smtClean="0"/>
              <a:t>‹#›</a:t>
            </a:fld>
            <a:endParaRPr lang="en-US"/>
          </a:p>
        </p:txBody>
      </p:sp>
    </p:spTree>
    <p:extLst>
      <p:ext uri="{BB962C8B-B14F-4D97-AF65-F5344CB8AC3E}">
        <p14:creationId xmlns:p14="http://schemas.microsoft.com/office/powerpoint/2010/main" val="2800105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3760E-D22B-435B-93A3-0918D2BD29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F04D45-1D6B-4D93-8C7A-93CF388F7F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0B1334-EC9F-4E8D-8CC7-2B37295641B3}"/>
              </a:ext>
            </a:extLst>
          </p:cNvPr>
          <p:cNvSpPr>
            <a:spLocks noGrp="1"/>
          </p:cNvSpPr>
          <p:nvPr>
            <p:ph type="dt" sz="half" idx="10"/>
          </p:nvPr>
        </p:nvSpPr>
        <p:spPr/>
        <p:txBody>
          <a:bodyPr/>
          <a:lstStyle/>
          <a:p>
            <a:fld id="{C2E67B9B-31D0-40BA-8F89-93ED3F828B19}" type="datetimeFigureOut">
              <a:rPr lang="en-US" smtClean="0"/>
              <a:t>1/12/2022</a:t>
            </a:fld>
            <a:endParaRPr lang="en-US"/>
          </a:p>
        </p:txBody>
      </p:sp>
      <p:sp>
        <p:nvSpPr>
          <p:cNvPr id="5" name="Footer Placeholder 4">
            <a:extLst>
              <a:ext uri="{FF2B5EF4-FFF2-40B4-BE49-F238E27FC236}">
                <a16:creationId xmlns:a16="http://schemas.microsoft.com/office/drawing/2014/main" id="{46965227-C7B8-4BB1-BA88-D05645C6E4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9D1972-DB35-4CF8-8369-8C1793E8C8D0}"/>
              </a:ext>
            </a:extLst>
          </p:cNvPr>
          <p:cNvSpPr>
            <a:spLocks noGrp="1"/>
          </p:cNvSpPr>
          <p:nvPr>
            <p:ph type="sldNum" sz="quarter" idx="12"/>
          </p:nvPr>
        </p:nvSpPr>
        <p:spPr/>
        <p:txBody>
          <a:bodyPr/>
          <a:lstStyle/>
          <a:p>
            <a:fld id="{34B4AB67-ADB2-4A1F-BDCA-BB2BC8C29894}" type="slidenum">
              <a:rPr lang="en-US" smtClean="0"/>
              <a:t>‹#›</a:t>
            </a:fld>
            <a:endParaRPr lang="en-US"/>
          </a:p>
        </p:txBody>
      </p:sp>
    </p:spTree>
    <p:extLst>
      <p:ext uri="{BB962C8B-B14F-4D97-AF65-F5344CB8AC3E}">
        <p14:creationId xmlns:p14="http://schemas.microsoft.com/office/powerpoint/2010/main" val="550176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BBAE9-C374-493F-B426-AE37380694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3BCCAA-10AD-4E65-A3CF-783AB64EF12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52657D7-A364-48DB-A263-8802551F09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FE8552-17B8-4D76-A725-1C5716FE5679}"/>
              </a:ext>
            </a:extLst>
          </p:cNvPr>
          <p:cNvSpPr>
            <a:spLocks noGrp="1"/>
          </p:cNvSpPr>
          <p:nvPr>
            <p:ph type="dt" sz="half" idx="10"/>
          </p:nvPr>
        </p:nvSpPr>
        <p:spPr/>
        <p:txBody>
          <a:bodyPr/>
          <a:lstStyle/>
          <a:p>
            <a:fld id="{C2E67B9B-31D0-40BA-8F89-93ED3F828B19}" type="datetimeFigureOut">
              <a:rPr lang="en-US" smtClean="0"/>
              <a:t>1/12/2022</a:t>
            </a:fld>
            <a:endParaRPr lang="en-US"/>
          </a:p>
        </p:txBody>
      </p:sp>
      <p:sp>
        <p:nvSpPr>
          <p:cNvPr id="6" name="Footer Placeholder 5">
            <a:extLst>
              <a:ext uri="{FF2B5EF4-FFF2-40B4-BE49-F238E27FC236}">
                <a16:creationId xmlns:a16="http://schemas.microsoft.com/office/drawing/2014/main" id="{4178E1E1-31BD-42F0-BE98-8F58A15CF6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B7A96A-FE4A-4DF9-9AC2-6A67E0BC0AFA}"/>
              </a:ext>
            </a:extLst>
          </p:cNvPr>
          <p:cNvSpPr>
            <a:spLocks noGrp="1"/>
          </p:cNvSpPr>
          <p:nvPr>
            <p:ph type="sldNum" sz="quarter" idx="12"/>
          </p:nvPr>
        </p:nvSpPr>
        <p:spPr/>
        <p:txBody>
          <a:bodyPr/>
          <a:lstStyle/>
          <a:p>
            <a:fld id="{34B4AB67-ADB2-4A1F-BDCA-BB2BC8C29894}" type="slidenum">
              <a:rPr lang="en-US" smtClean="0"/>
              <a:t>‹#›</a:t>
            </a:fld>
            <a:endParaRPr lang="en-US"/>
          </a:p>
        </p:txBody>
      </p:sp>
    </p:spTree>
    <p:extLst>
      <p:ext uri="{BB962C8B-B14F-4D97-AF65-F5344CB8AC3E}">
        <p14:creationId xmlns:p14="http://schemas.microsoft.com/office/powerpoint/2010/main" val="546662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1CB7C-32F9-4CD0-BF74-D44B9CF34F1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57BA08E-E90B-48DC-A427-422E9EC456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AA104F-15D9-498C-A05D-BCA7773BBE4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42B7237-F82A-416D-B106-75888F20E7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0F46F3-7730-4AA0-964D-2A205C4837F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4ECADA-50E3-4CC6-9E3C-526F35C0F3C3}"/>
              </a:ext>
            </a:extLst>
          </p:cNvPr>
          <p:cNvSpPr>
            <a:spLocks noGrp="1"/>
          </p:cNvSpPr>
          <p:nvPr>
            <p:ph type="dt" sz="half" idx="10"/>
          </p:nvPr>
        </p:nvSpPr>
        <p:spPr/>
        <p:txBody>
          <a:bodyPr/>
          <a:lstStyle/>
          <a:p>
            <a:fld id="{C2E67B9B-31D0-40BA-8F89-93ED3F828B19}" type="datetimeFigureOut">
              <a:rPr lang="en-US" smtClean="0"/>
              <a:t>1/12/2022</a:t>
            </a:fld>
            <a:endParaRPr lang="en-US"/>
          </a:p>
        </p:txBody>
      </p:sp>
      <p:sp>
        <p:nvSpPr>
          <p:cNvPr id="8" name="Footer Placeholder 7">
            <a:extLst>
              <a:ext uri="{FF2B5EF4-FFF2-40B4-BE49-F238E27FC236}">
                <a16:creationId xmlns:a16="http://schemas.microsoft.com/office/drawing/2014/main" id="{D377746E-1C7F-45CE-8D55-E80DA61555B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3E5C700-95CA-45AB-8BFF-A71EC7A49869}"/>
              </a:ext>
            </a:extLst>
          </p:cNvPr>
          <p:cNvSpPr>
            <a:spLocks noGrp="1"/>
          </p:cNvSpPr>
          <p:nvPr>
            <p:ph type="sldNum" sz="quarter" idx="12"/>
          </p:nvPr>
        </p:nvSpPr>
        <p:spPr/>
        <p:txBody>
          <a:bodyPr/>
          <a:lstStyle/>
          <a:p>
            <a:fld id="{34B4AB67-ADB2-4A1F-BDCA-BB2BC8C29894}" type="slidenum">
              <a:rPr lang="en-US" smtClean="0"/>
              <a:t>‹#›</a:t>
            </a:fld>
            <a:endParaRPr lang="en-US"/>
          </a:p>
        </p:txBody>
      </p:sp>
    </p:spTree>
    <p:extLst>
      <p:ext uri="{BB962C8B-B14F-4D97-AF65-F5344CB8AC3E}">
        <p14:creationId xmlns:p14="http://schemas.microsoft.com/office/powerpoint/2010/main" val="17628757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65977-12C5-465E-A870-DA1BFA16FD0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AB5ACCA-AC95-4947-ACC6-1E53B667E065}"/>
              </a:ext>
            </a:extLst>
          </p:cNvPr>
          <p:cNvSpPr>
            <a:spLocks noGrp="1"/>
          </p:cNvSpPr>
          <p:nvPr>
            <p:ph type="dt" sz="half" idx="10"/>
          </p:nvPr>
        </p:nvSpPr>
        <p:spPr/>
        <p:txBody>
          <a:bodyPr/>
          <a:lstStyle/>
          <a:p>
            <a:fld id="{C2E67B9B-31D0-40BA-8F89-93ED3F828B19}" type="datetimeFigureOut">
              <a:rPr lang="en-US" smtClean="0"/>
              <a:t>1/12/2022</a:t>
            </a:fld>
            <a:endParaRPr lang="en-US"/>
          </a:p>
        </p:txBody>
      </p:sp>
      <p:sp>
        <p:nvSpPr>
          <p:cNvPr id="4" name="Footer Placeholder 3">
            <a:extLst>
              <a:ext uri="{FF2B5EF4-FFF2-40B4-BE49-F238E27FC236}">
                <a16:creationId xmlns:a16="http://schemas.microsoft.com/office/drawing/2014/main" id="{2D6BF050-3495-44DB-AE30-F1AFA08E236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4B3B628-160C-4E68-88C9-D8BE131F8C82}"/>
              </a:ext>
            </a:extLst>
          </p:cNvPr>
          <p:cNvSpPr>
            <a:spLocks noGrp="1"/>
          </p:cNvSpPr>
          <p:nvPr>
            <p:ph type="sldNum" sz="quarter" idx="12"/>
          </p:nvPr>
        </p:nvSpPr>
        <p:spPr/>
        <p:txBody>
          <a:bodyPr/>
          <a:lstStyle/>
          <a:p>
            <a:fld id="{34B4AB67-ADB2-4A1F-BDCA-BB2BC8C29894}" type="slidenum">
              <a:rPr lang="en-US" smtClean="0"/>
              <a:t>‹#›</a:t>
            </a:fld>
            <a:endParaRPr lang="en-US"/>
          </a:p>
        </p:txBody>
      </p:sp>
    </p:spTree>
    <p:extLst>
      <p:ext uri="{BB962C8B-B14F-4D97-AF65-F5344CB8AC3E}">
        <p14:creationId xmlns:p14="http://schemas.microsoft.com/office/powerpoint/2010/main" val="3196977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252E31-63BE-4586-9430-1895E66B7AE8}"/>
              </a:ext>
            </a:extLst>
          </p:cNvPr>
          <p:cNvSpPr>
            <a:spLocks noGrp="1"/>
          </p:cNvSpPr>
          <p:nvPr>
            <p:ph type="dt" sz="half" idx="10"/>
          </p:nvPr>
        </p:nvSpPr>
        <p:spPr/>
        <p:txBody>
          <a:bodyPr/>
          <a:lstStyle/>
          <a:p>
            <a:fld id="{C2E67B9B-31D0-40BA-8F89-93ED3F828B19}" type="datetimeFigureOut">
              <a:rPr lang="en-US" smtClean="0"/>
              <a:t>1/12/2022</a:t>
            </a:fld>
            <a:endParaRPr lang="en-US"/>
          </a:p>
        </p:txBody>
      </p:sp>
      <p:sp>
        <p:nvSpPr>
          <p:cNvPr id="3" name="Footer Placeholder 2">
            <a:extLst>
              <a:ext uri="{FF2B5EF4-FFF2-40B4-BE49-F238E27FC236}">
                <a16:creationId xmlns:a16="http://schemas.microsoft.com/office/drawing/2014/main" id="{E60B3415-C066-49C4-B54B-64881795A2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982EECC-CC0B-481E-B805-73D2160720AC}"/>
              </a:ext>
            </a:extLst>
          </p:cNvPr>
          <p:cNvSpPr>
            <a:spLocks noGrp="1"/>
          </p:cNvSpPr>
          <p:nvPr>
            <p:ph type="sldNum" sz="quarter" idx="12"/>
          </p:nvPr>
        </p:nvSpPr>
        <p:spPr/>
        <p:txBody>
          <a:bodyPr/>
          <a:lstStyle/>
          <a:p>
            <a:fld id="{34B4AB67-ADB2-4A1F-BDCA-BB2BC8C29894}" type="slidenum">
              <a:rPr lang="en-US" smtClean="0"/>
              <a:t>‹#›</a:t>
            </a:fld>
            <a:endParaRPr lang="en-US"/>
          </a:p>
        </p:txBody>
      </p:sp>
    </p:spTree>
    <p:extLst>
      <p:ext uri="{BB962C8B-B14F-4D97-AF65-F5344CB8AC3E}">
        <p14:creationId xmlns:p14="http://schemas.microsoft.com/office/powerpoint/2010/main" val="886079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9E87C-561F-4F14-9B15-025FF1E608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3C2EC7A-3577-419C-88F7-42F79FB84B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622E82-02F0-467A-B09F-F5B743D05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31BCBD-3602-4C27-A39C-BEABDE09C142}"/>
              </a:ext>
            </a:extLst>
          </p:cNvPr>
          <p:cNvSpPr>
            <a:spLocks noGrp="1"/>
          </p:cNvSpPr>
          <p:nvPr>
            <p:ph type="dt" sz="half" idx="10"/>
          </p:nvPr>
        </p:nvSpPr>
        <p:spPr/>
        <p:txBody>
          <a:bodyPr/>
          <a:lstStyle/>
          <a:p>
            <a:fld id="{C2E67B9B-31D0-40BA-8F89-93ED3F828B19}" type="datetimeFigureOut">
              <a:rPr lang="en-US" smtClean="0"/>
              <a:t>1/12/2022</a:t>
            </a:fld>
            <a:endParaRPr lang="en-US"/>
          </a:p>
        </p:txBody>
      </p:sp>
      <p:sp>
        <p:nvSpPr>
          <p:cNvPr id="6" name="Footer Placeholder 5">
            <a:extLst>
              <a:ext uri="{FF2B5EF4-FFF2-40B4-BE49-F238E27FC236}">
                <a16:creationId xmlns:a16="http://schemas.microsoft.com/office/drawing/2014/main" id="{C719ECC6-18AA-451B-B24D-21A06FAFB5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1B0760-CE6B-499A-B76C-294D8315A20D}"/>
              </a:ext>
            </a:extLst>
          </p:cNvPr>
          <p:cNvSpPr>
            <a:spLocks noGrp="1"/>
          </p:cNvSpPr>
          <p:nvPr>
            <p:ph type="sldNum" sz="quarter" idx="12"/>
          </p:nvPr>
        </p:nvSpPr>
        <p:spPr/>
        <p:txBody>
          <a:bodyPr/>
          <a:lstStyle/>
          <a:p>
            <a:fld id="{34B4AB67-ADB2-4A1F-BDCA-BB2BC8C29894}" type="slidenum">
              <a:rPr lang="en-US" smtClean="0"/>
              <a:t>‹#›</a:t>
            </a:fld>
            <a:endParaRPr lang="en-US"/>
          </a:p>
        </p:txBody>
      </p:sp>
    </p:spTree>
    <p:extLst>
      <p:ext uri="{BB962C8B-B14F-4D97-AF65-F5344CB8AC3E}">
        <p14:creationId xmlns:p14="http://schemas.microsoft.com/office/powerpoint/2010/main" val="1147440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5BD5B-AC30-485B-9E8D-24C86D9D8A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F8C8EE9-E848-4FEE-A769-B3E490205B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76BB611-32C7-4E50-8325-160954189A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E1A829-6386-4F57-9247-47DBC9E1DA2E}"/>
              </a:ext>
            </a:extLst>
          </p:cNvPr>
          <p:cNvSpPr>
            <a:spLocks noGrp="1"/>
          </p:cNvSpPr>
          <p:nvPr>
            <p:ph type="dt" sz="half" idx="10"/>
          </p:nvPr>
        </p:nvSpPr>
        <p:spPr/>
        <p:txBody>
          <a:bodyPr/>
          <a:lstStyle/>
          <a:p>
            <a:fld id="{C2E67B9B-31D0-40BA-8F89-93ED3F828B19}" type="datetimeFigureOut">
              <a:rPr lang="en-US" smtClean="0"/>
              <a:t>1/12/2022</a:t>
            </a:fld>
            <a:endParaRPr lang="en-US"/>
          </a:p>
        </p:txBody>
      </p:sp>
      <p:sp>
        <p:nvSpPr>
          <p:cNvPr id="6" name="Footer Placeholder 5">
            <a:extLst>
              <a:ext uri="{FF2B5EF4-FFF2-40B4-BE49-F238E27FC236}">
                <a16:creationId xmlns:a16="http://schemas.microsoft.com/office/drawing/2014/main" id="{C4E6B1F0-0BBF-459E-AD32-1799F0013E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371CA0-53F7-4AEE-9360-935C9CD3C050}"/>
              </a:ext>
            </a:extLst>
          </p:cNvPr>
          <p:cNvSpPr>
            <a:spLocks noGrp="1"/>
          </p:cNvSpPr>
          <p:nvPr>
            <p:ph type="sldNum" sz="quarter" idx="12"/>
          </p:nvPr>
        </p:nvSpPr>
        <p:spPr/>
        <p:txBody>
          <a:bodyPr/>
          <a:lstStyle/>
          <a:p>
            <a:fld id="{34B4AB67-ADB2-4A1F-BDCA-BB2BC8C29894}" type="slidenum">
              <a:rPr lang="en-US" smtClean="0"/>
              <a:t>‹#›</a:t>
            </a:fld>
            <a:endParaRPr lang="en-US"/>
          </a:p>
        </p:txBody>
      </p:sp>
    </p:spTree>
    <p:extLst>
      <p:ext uri="{BB962C8B-B14F-4D97-AF65-F5344CB8AC3E}">
        <p14:creationId xmlns:p14="http://schemas.microsoft.com/office/powerpoint/2010/main" val="1829056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41A63F-AF4A-43AB-8F03-0939AF3D7E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7709EB-66B5-48DE-A0F0-C733BF1A69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273CB-7416-46C9-8B21-CBA477EF5B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E67B9B-31D0-40BA-8F89-93ED3F828B19}" type="datetimeFigureOut">
              <a:rPr lang="en-US" smtClean="0"/>
              <a:t>1/12/2022</a:t>
            </a:fld>
            <a:endParaRPr lang="en-US"/>
          </a:p>
        </p:txBody>
      </p:sp>
      <p:sp>
        <p:nvSpPr>
          <p:cNvPr id="5" name="Footer Placeholder 4">
            <a:extLst>
              <a:ext uri="{FF2B5EF4-FFF2-40B4-BE49-F238E27FC236}">
                <a16:creationId xmlns:a16="http://schemas.microsoft.com/office/drawing/2014/main" id="{363E5C38-DA24-4F7C-95E6-950379E469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550167E-0FCF-4393-8DBD-047CED6D2B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B4AB67-ADB2-4A1F-BDCA-BB2BC8C29894}" type="slidenum">
              <a:rPr lang="en-US" smtClean="0"/>
              <a:t>‹#›</a:t>
            </a:fld>
            <a:endParaRPr lang="en-US"/>
          </a:p>
        </p:txBody>
      </p:sp>
    </p:spTree>
    <p:extLst>
      <p:ext uri="{BB962C8B-B14F-4D97-AF65-F5344CB8AC3E}">
        <p14:creationId xmlns:p14="http://schemas.microsoft.com/office/powerpoint/2010/main" val="13543392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28.png"/><Relationship Id="rId5" Type="http://schemas.openxmlformats.org/officeDocument/2006/relationships/image" Target="../media/image33.png"/><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35.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13.xml.rels><?xml version="1.0" encoding="UTF-8" standalone="yes"?>
<Relationships xmlns="http://schemas.openxmlformats.org/package/2006/relationships"><Relationship Id="rId8" Type="http://schemas.openxmlformats.org/officeDocument/2006/relationships/hyperlink" Target="https://checkmarx.atlassian.net/wiki/display/KC/CxSAST+SonarQube+Plugin" TargetMode="External"/><Relationship Id="rId13" Type="http://schemas.openxmlformats.org/officeDocument/2006/relationships/image" Target="../media/image41.png"/><Relationship Id="rId3" Type="http://schemas.openxmlformats.org/officeDocument/2006/relationships/image" Target="../media/image28.png"/><Relationship Id="rId7" Type="http://schemas.openxmlformats.org/officeDocument/2006/relationships/hyperlink" Target="https://checkmarx.atlassian.net/wiki/display/KC/JIRA+Integration" TargetMode="External"/><Relationship Id="rId12" Type="http://schemas.openxmlformats.org/officeDocument/2006/relationships/image" Target="../media/image40.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hyperlink" Target="https://checkmarx.atlassian.net/wiki/display/KC/GIT+Integration+with+Pre-scan+Action" TargetMode="External"/><Relationship Id="rId11" Type="http://schemas.openxmlformats.org/officeDocument/2006/relationships/image" Target="../media/image39.png"/><Relationship Id="rId5" Type="http://schemas.openxmlformats.org/officeDocument/2006/relationships/hyperlink" Target="https://checkmarx.atlassian.net/wiki/spaces/SD/pages/5144588" TargetMode="External"/><Relationship Id="rId10" Type="http://schemas.openxmlformats.org/officeDocument/2006/relationships/image" Target="../media/image38.png"/><Relationship Id="rId4" Type="http://schemas.openxmlformats.org/officeDocument/2006/relationships/hyperlink" Target="https://checkmarx.atlassian.net/wiki/spaces/KC/pages/4882677/Ant+Integration" TargetMode="External"/><Relationship Id="rId9" Type="http://schemas.openxmlformats.org/officeDocument/2006/relationships/image" Target="../media/image37.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48.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png"/><Relationship Id="rId7" Type="http://schemas.openxmlformats.org/officeDocument/2006/relationships/image" Target="../media/image26.png"/><Relationship Id="rId2" Type="http://schemas.openxmlformats.org/officeDocument/2006/relationships/image" Target="../media/image22.pn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28.png"/></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B735DC3-D331-4628-9D3D-75F9F3FBF263}"/>
              </a:ext>
            </a:extLst>
          </p:cNvPr>
          <p:cNvPicPr>
            <a:picLocks noChangeAspect="1"/>
          </p:cNvPicPr>
          <p:nvPr/>
        </p:nvPicPr>
        <p:blipFill rotWithShape="1">
          <a:blip r:embed="rId2"/>
          <a:srcRect r="-1" b="18169"/>
          <a:stretch/>
        </p:blipFill>
        <p:spPr>
          <a:xfrm>
            <a:off x="20" y="-5475"/>
            <a:ext cx="9141724" cy="6863475"/>
          </a:xfrm>
          <a:custGeom>
            <a:avLst/>
            <a:gdLst/>
            <a:ahLst/>
            <a:cxnLst/>
            <a:rect l="l" t="t" r="r" b="b"/>
            <a:pathLst>
              <a:path w="9141744" h="6863485">
                <a:moveTo>
                  <a:pt x="0" y="0"/>
                </a:moveTo>
                <a:lnTo>
                  <a:pt x="5963051" y="0"/>
                </a:lnTo>
                <a:lnTo>
                  <a:pt x="9141744" y="6863485"/>
                </a:lnTo>
                <a:lnTo>
                  <a:pt x="0" y="6863485"/>
                </a:lnTo>
                <a:lnTo>
                  <a:pt x="0" y="0"/>
                </a:lnTo>
                <a:close/>
              </a:path>
            </a:pathLst>
          </a:custGeom>
        </p:spPr>
      </p:pic>
      <p:pic>
        <p:nvPicPr>
          <p:cNvPr id="35" name="Picture 34" descr="A picture containing drawing&#10;&#10;Description automatically generated">
            <a:extLst>
              <a:ext uri="{FF2B5EF4-FFF2-40B4-BE49-F238E27FC236}">
                <a16:creationId xmlns:a16="http://schemas.microsoft.com/office/drawing/2014/main" id="{265B8CA4-3FD1-4684-86AD-6615DA1C7237}"/>
              </a:ext>
            </a:extLst>
          </p:cNvPr>
          <p:cNvPicPr>
            <a:picLocks noChangeAspect="1"/>
          </p:cNvPicPr>
          <p:nvPr/>
        </p:nvPicPr>
        <p:blipFill>
          <a:blip r:embed="rId3"/>
          <a:stretch>
            <a:fillRect/>
          </a:stretch>
        </p:blipFill>
        <p:spPr>
          <a:xfrm>
            <a:off x="10239464" y="5984240"/>
            <a:ext cx="1952536" cy="873760"/>
          </a:xfrm>
          <a:prstGeom prst="rect">
            <a:avLst/>
          </a:prstGeom>
        </p:spPr>
      </p:pic>
      <p:pic>
        <p:nvPicPr>
          <p:cNvPr id="12" name="Picture 11">
            <a:extLst>
              <a:ext uri="{FF2B5EF4-FFF2-40B4-BE49-F238E27FC236}">
                <a16:creationId xmlns:a16="http://schemas.microsoft.com/office/drawing/2014/main" id="{D32C7DCE-0F3D-431B-BF36-77CB439DE1D2}"/>
              </a:ext>
            </a:extLst>
          </p:cNvPr>
          <p:cNvPicPr>
            <a:picLocks noChangeAspect="1"/>
          </p:cNvPicPr>
          <p:nvPr/>
        </p:nvPicPr>
        <p:blipFill>
          <a:blip r:embed="rId4"/>
          <a:stretch>
            <a:fillRect/>
          </a:stretch>
        </p:blipFill>
        <p:spPr>
          <a:xfrm>
            <a:off x="8628360" y="0"/>
            <a:ext cx="3563620" cy="1239520"/>
          </a:xfrm>
          <a:prstGeom prst="rect">
            <a:avLst/>
          </a:prstGeom>
        </p:spPr>
      </p:pic>
      <p:sp>
        <p:nvSpPr>
          <p:cNvPr id="25" name="TextBox 24">
            <a:extLst>
              <a:ext uri="{FF2B5EF4-FFF2-40B4-BE49-F238E27FC236}">
                <a16:creationId xmlns:a16="http://schemas.microsoft.com/office/drawing/2014/main" id="{24F558FE-D595-4BFB-8BF2-2CE73E547E3E}"/>
              </a:ext>
            </a:extLst>
          </p:cNvPr>
          <p:cNvSpPr txBox="1"/>
          <p:nvPr/>
        </p:nvSpPr>
        <p:spPr>
          <a:xfrm>
            <a:off x="7804556" y="2318266"/>
            <a:ext cx="4104640" cy="2215991"/>
          </a:xfrm>
          <a:prstGeom prst="rect">
            <a:avLst/>
          </a:prstGeom>
          <a:noFill/>
        </p:spPr>
        <p:txBody>
          <a:bodyPr wrap="square" rtlCol="0">
            <a:spAutoFit/>
          </a:bodyPr>
          <a:lstStyle/>
          <a:p>
            <a:r>
              <a:rPr lang="en-US" b="1" u="sng" dirty="0"/>
              <a:t>AGENDA</a:t>
            </a:r>
            <a:r>
              <a:rPr lang="en-US" sz="1400" dirty="0"/>
              <a:t>:   DEVSECOPS</a:t>
            </a:r>
          </a:p>
          <a:p>
            <a:endParaRPr lang="en-US" sz="1400" dirty="0"/>
          </a:p>
          <a:p>
            <a:pPr marL="285750" indent="-285750">
              <a:buFont typeface="Arial" panose="020B0604020202020204" pitchFamily="34" charset="0"/>
              <a:buChar char="•"/>
            </a:pPr>
            <a:r>
              <a:rPr lang="en-US" sz="1400" dirty="0"/>
              <a:t>What is DevSecOps ?</a:t>
            </a:r>
          </a:p>
          <a:p>
            <a:pPr marL="285750" indent="-285750">
              <a:buFont typeface="Arial" panose="020B0604020202020204" pitchFamily="34" charset="0"/>
              <a:buChar char="•"/>
            </a:pPr>
            <a:r>
              <a:rPr lang="en-US" sz="1400" dirty="0"/>
              <a:t>DevSecOps Ecosystem / Flowchart / Components </a:t>
            </a:r>
          </a:p>
          <a:p>
            <a:pPr marL="285750" indent="-285750">
              <a:buFont typeface="Arial" panose="020B0604020202020204" pitchFamily="34" charset="0"/>
              <a:buChar char="•"/>
            </a:pPr>
            <a:r>
              <a:rPr lang="en-US" sz="1400" dirty="0"/>
              <a:t>DevSecOps Level’s / Tool’s</a:t>
            </a:r>
          </a:p>
          <a:p>
            <a:pPr marL="285750" indent="-285750">
              <a:buFont typeface="Arial" panose="020B0604020202020204" pitchFamily="34" charset="0"/>
              <a:buChar char="•"/>
            </a:pPr>
            <a:r>
              <a:rPr lang="en-US" sz="1400" dirty="0"/>
              <a:t>DevSecOps - SAST &amp; DAST</a:t>
            </a:r>
          </a:p>
          <a:p>
            <a:pPr marL="285750" indent="-285750">
              <a:buFont typeface="Arial" panose="020B0604020202020204" pitchFamily="34" charset="0"/>
              <a:buChar char="•"/>
            </a:pPr>
            <a:endParaRPr lang="en-US" sz="1400" dirty="0"/>
          </a:p>
          <a:p>
            <a:endParaRPr lang="en-US" dirty="0"/>
          </a:p>
          <a:p>
            <a:endParaRPr lang="en-US" dirty="0"/>
          </a:p>
        </p:txBody>
      </p:sp>
    </p:spTree>
    <p:extLst>
      <p:ext uri="{BB962C8B-B14F-4D97-AF65-F5344CB8AC3E}">
        <p14:creationId xmlns:p14="http://schemas.microsoft.com/office/powerpoint/2010/main" val="2181289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A71264-1ED0-4878-8B9C-37B0204A3D02}"/>
              </a:ext>
            </a:extLst>
          </p:cNvPr>
          <p:cNvSpPr/>
          <p:nvPr/>
        </p:nvSpPr>
        <p:spPr>
          <a:xfrm>
            <a:off x="5566599" y="92228"/>
            <a:ext cx="4479779" cy="81047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dirty="0">
                <a:latin typeface="+mj-lt"/>
                <a:ea typeface="+mj-ea"/>
                <a:cs typeface="+mj-cs"/>
              </a:rPr>
              <a:t>DevSecOps - Testing</a:t>
            </a:r>
          </a:p>
        </p:txBody>
      </p:sp>
      <p:pic>
        <p:nvPicPr>
          <p:cNvPr id="70" name="Picture 69" descr="A picture containing drawing&#10;&#10;Description automatically generated">
            <a:extLst>
              <a:ext uri="{FF2B5EF4-FFF2-40B4-BE49-F238E27FC236}">
                <a16:creationId xmlns:a16="http://schemas.microsoft.com/office/drawing/2014/main" id="{FE854595-2FF9-431E-97E6-FD5BBE9381F1}"/>
              </a:ext>
            </a:extLst>
          </p:cNvPr>
          <p:cNvPicPr>
            <a:picLocks noChangeAspect="1"/>
          </p:cNvPicPr>
          <p:nvPr/>
        </p:nvPicPr>
        <p:blipFill>
          <a:blip r:embed="rId2"/>
          <a:stretch>
            <a:fillRect/>
          </a:stretch>
        </p:blipFill>
        <p:spPr>
          <a:xfrm>
            <a:off x="11045238" y="6332042"/>
            <a:ext cx="1146762" cy="513176"/>
          </a:xfrm>
          <a:prstGeom prst="rect">
            <a:avLst/>
          </a:prstGeom>
        </p:spPr>
      </p:pic>
      <p:pic>
        <p:nvPicPr>
          <p:cNvPr id="5" name="Picture 4">
            <a:extLst>
              <a:ext uri="{FF2B5EF4-FFF2-40B4-BE49-F238E27FC236}">
                <a16:creationId xmlns:a16="http://schemas.microsoft.com/office/drawing/2014/main" id="{06E8F2FC-704F-4C5B-A341-9EEFAE6B7D82}"/>
              </a:ext>
            </a:extLst>
          </p:cNvPr>
          <p:cNvPicPr>
            <a:picLocks noChangeAspect="1"/>
          </p:cNvPicPr>
          <p:nvPr/>
        </p:nvPicPr>
        <p:blipFill>
          <a:blip r:embed="rId3"/>
          <a:stretch>
            <a:fillRect/>
          </a:stretch>
        </p:blipFill>
        <p:spPr>
          <a:xfrm>
            <a:off x="1171894" y="905741"/>
            <a:ext cx="5838825" cy="5829300"/>
          </a:xfrm>
          <a:prstGeom prst="rect">
            <a:avLst/>
          </a:prstGeom>
        </p:spPr>
      </p:pic>
      <p:pic>
        <p:nvPicPr>
          <p:cNvPr id="6" name="Picture 5">
            <a:extLst>
              <a:ext uri="{FF2B5EF4-FFF2-40B4-BE49-F238E27FC236}">
                <a16:creationId xmlns:a16="http://schemas.microsoft.com/office/drawing/2014/main" id="{042DDD81-5835-488C-AA40-9DC34A62C0C0}"/>
              </a:ext>
            </a:extLst>
          </p:cNvPr>
          <p:cNvPicPr>
            <a:picLocks noChangeAspect="1"/>
          </p:cNvPicPr>
          <p:nvPr/>
        </p:nvPicPr>
        <p:blipFill>
          <a:blip r:embed="rId4"/>
          <a:stretch>
            <a:fillRect/>
          </a:stretch>
        </p:blipFill>
        <p:spPr>
          <a:xfrm>
            <a:off x="7100859" y="967654"/>
            <a:ext cx="2152650" cy="5705475"/>
          </a:xfrm>
          <a:prstGeom prst="rect">
            <a:avLst/>
          </a:prstGeom>
        </p:spPr>
      </p:pic>
      <p:pic>
        <p:nvPicPr>
          <p:cNvPr id="7" name="Picture 6">
            <a:extLst>
              <a:ext uri="{FF2B5EF4-FFF2-40B4-BE49-F238E27FC236}">
                <a16:creationId xmlns:a16="http://schemas.microsoft.com/office/drawing/2014/main" id="{9943CE5C-F0D2-4249-843A-FD50EDA79B27}"/>
              </a:ext>
            </a:extLst>
          </p:cNvPr>
          <p:cNvPicPr>
            <a:picLocks noChangeAspect="1"/>
          </p:cNvPicPr>
          <p:nvPr/>
        </p:nvPicPr>
        <p:blipFill>
          <a:blip r:embed="rId5"/>
          <a:stretch>
            <a:fillRect/>
          </a:stretch>
        </p:blipFill>
        <p:spPr>
          <a:xfrm>
            <a:off x="1200290" y="451761"/>
            <a:ext cx="2628905" cy="280988"/>
          </a:xfrm>
          <a:prstGeom prst="rect">
            <a:avLst/>
          </a:prstGeom>
        </p:spPr>
      </p:pic>
      <p:pic>
        <p:nvPicPr>
          <p:cNvPr id="10" name="Picture 9">
            <a:extLst>
              <a:ext uri="{FF2B5EF4-FFF2-40B4-BE49-F238E27FC236}">
                <a16:creationId xmlns:a16="http://schemas.microsoft.com/office/drawing/2014/main" id="{66F5F6E1-5F14-4877-8CB4-2FC1393A26EF}"/>
              </a:ext>
            </a:extLst>
          </p:cNvPr>
          <p:cNvPicPr>
            <a:picLocks noChangeAspect="1"/>
          </p:cNvPicPr>
          <p:nvPr/>
        </p:nvPicPr>
        <p:blipFill>
          <a:blip r:embed="rId6"/>
          <a:stretch>
            <a:fillRect/>
          </a:stretch>
        </p:blipFill>
        <p:spPr>
          <a:xfrm>
            <a:off x="10655051" y="4768117"/>
            <a:ext cx="1361363" cy="1267879"/>
          </a:xfrm>
          <a:prstGeom prst="rect">
            <a:avLst/>
          </a:prstGeom>
        </p:spPr>
      </p:pic>
    </p:spTree>
    <p:extLst>
      <p:ext uri="{BB962C8B-B14F-4D97-AF65-F5344CB8AC3E}">
        <p14:creationId xmlns:p14="http://schemas.microsoft.com/office/powerpoint/2010/main" val="20978878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A71264-1ED0-4878-8B9C-37B0204A3D02}"/>
              </a:ext>
            </a:extLst>
          </p:cNvPr>
          <p:cNvSpPr/>
          <p:nvPr/>
        </p:nvSpPr>
        <p:spPr>
          <a:xfrm>
            <a:off x="127942" y="-126477"/>
            <a:ext cx="10131588" cy="81047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dirty="0">
                <a:latin typeface="+mj-lt"/>
                <a:ea typeface="+mj-ea"/>
                <a:cs typeface="+mj-cs"/>
              </a:rPr>
              <a:t>DevSecOps - Delivery</a:t>
            </a:r>
          </a:p>
        </p:txBody>
      </p:sp>
      <p:pic>
        <p:nvPicPr>
          <p:cNvPr id="70" name="Picture 69" descr="A picture containing drawing&#10;&#10;Description automatically generated">
            <a:extLst>
              <a:ext uri="{FF2B5EF4-FFF2-40B4-BE49-F238E27FC236}">
                <a16:creationId xmlns:a16="http://schemas.microsoft.com/office/drawing/2014/main" id="{FE854595-2FF9-431E-97E6-FD5BBE9381F1}"/>
              </a:ext>
            </a:extLst>
          </p:cNvPr>
          <p:cNvPicPr>
            <a:picLocks noChangeAspect="1"/>
          </p:cNvPicPr>
          <p:nvPr/>
        </p:nvPicPr>
        <p:blipFill>
          <a:blip r:embed="rId2"/>
          <a:stretch>
            <a:fillRect/>
          </a:stretch>
        </p:blipFill>
        <p:spPr>
          <a:xfrm>
            <a:off x="11045238" y="6332042"/>
            <a:ext cx="1146762" cy="513176"/>
          </a:xfrm>
          <a:prstGeom prst="rect">
            <a:avLst/>
          </a:prstGeom>
        </p:spPr>
      </p:pic>
      <p:pic>
        <p:nvPicPr>
          <p:cNvPr id="3" name="Picture 2">
            <a:extLst>
              <a:ext uri="{FF2B5EF4-FFF2-40B4-BE49-F238E27FC236}">
                <a16:creationId xmlns:a16="http://schemas.microsoft.com/office/drawing/2014/main" id="{2C544DA8-89C5-4CA1-A7CA-BE4E5BACA9F0}"/>
              </a:ext>
            </a:extLst>
          </p:cNvPr>
          <p:cNvPicPr>
            <a:picLocks noChangeAspect="1"/>
          </p:cNvPicPr>
          <p:nvPr/>
        </p:nvPicPr>
        <p:blipFill>
          <a:blip r:embed="rId3"/>
          <a:stretch>
            <a:fillRect/>
          </a:stretch>
        </p:blipFill>
        <p:spPr>
          <a:xfrm>
            <a:off x="163202" y="1064716"/>
            <a:ext cx="11610975" cy="5267325"/>
          </a:xfrm>
          <a:prstGeom prst="rect">
            <a:avLst/>
          </a:prstGeom>
        </p:spPr>
      </p:pic>
      <p:pic>
        <p:nvPicPr>
          <p:cNvPr id="4" name="Picture 3">
            <a:extLst>
              <a:ext uri="{FF2B5EF4-FFF2-40B4-BE49-F238E27FC236}">
                <a16:creationId xmlns:a16="http://schemas.microsoft.com/office/drawing/2014/main" id="{08DE656F-5D2A-4B22-B22F-2C13CC4198C3}"/>
              </a:ext>
            </a:extLst>
          </p:cNvPr>
          <p:cNvPicPr>
            <a:picLocks noChangeAspect="1"/>
          </p:cNvPicPr>
          <p:nvPr/>
        </p:nvPicPr>
        <p:blipFill>
          <a:blip r:embed="rId4"/>
          <a:stretch>
            <a:fillRect/>
          </a:stretch>
        </p:blipFill>
        <p:spPr>
          <a:xfrm>
            <a:off x="127941" y="696542"/>
            <a:ext cx="2938450" cy="261937"/>
          </a:xfrm>
          <a:prstGeom prst="rect">
            <a:avLst/>
          </a:prstGeom>
        </p:spPr>
      </p:pic>
      <p:pic>
        <p:nvPicPr>
          <p:cNvPr id="16" name="Picture 15">
            <a:extLst>
              <a:ext uri="{FF2B5EF4-FFF2-40B4-BE49-F238E27FC236}">
                <a16:creationId xmlns:a16="http://schemas.microsoft.com/office/drawing/2014/main" id="{94F2C0AD-074A-413D-A354-65C122570CBB}"/>
              </a:ext>
            </a:extLst>
          </p:cNvPr>
          <p:cNvPicPr>
            <a:picLocks noChangeAspect="1"/>
          </p:cNvPicPr>
          <p:nvPr/>
        </p:nvPicPr>
        <p:blipFill>
          <a:blip r:embed="rId5"/>
          <a:stretch>
            <a:fillRect/>
          </a:stretch>
        </p:blipFill>
        <p:spPr>
          <a:xfrm>
            <a:off x="10318595" y="126439"/>
            <a:ext cx="870228" cy="810470"/>
          </a:xfrm>
          <a:prstGeom prst="rect">
            <a:avLst/>
          </a:prstGeom>
        </p:spPr>
      </p:pic>
    </p:spTree>
    <p:extLst>
      <p:ext uri="{BB962C8B-B14F-4D97-AF65-F5344CB8AC3E}">
        <p14:creationId xmlns:p14="http://schemas.microsoft.com/office/powerpoint/2010/main" val="3115961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A71264-1ED0-4878-8B9C-37B0204A3D02}"/>
              </a:ext>
            </a:extLst>
          </p:cNvPr>
          <p:cNvSpPr/>
          <p:nvPr/>
        </p:nvSpPr>
        <p:spPr>
          <a:xfrm>
            <a:off x="318198" y="-126477"/>
            <a:ext cx="3610045" cy="106338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400" b="1" dirty="0">
                <a:latin typeface="+mj-lt"/>
                <a:ea typeface="+mj-ea"/>
                <a:cs typeface="+mj-cs"/>
              </a:rPr>
              <a:t>DevSecOps – SAST / DAST</a:t>
            </a:r>
          </a:p>
        </p:txBody>
      </p:sp>
      <p:pic>
        <p:nvPicPr>
          <p:cNvPr id="70" name="Picture 69" descr="A picture containing drawing&#10;&#10;Description automatically generated">
            <a:extLst>
              <a:ext uri="{FF2B5EF4-FFF2-40B4-BE49-F238E27FC236}">
                <a16:creationId xmlns:a16="http://schemas.microsoft.com/office/drawing/2014/main" id="{FE854595-2FF9-431E-97E6-FD5BBE9381F1}"/>
              </a:ext>
            </a:extLst>
          </p:cNvPr>
          <p:cNvPicPr>
            <a:picLocks noChangeAspect="1"/>
          </p:cNvPicPr>
          <p:nvPr/>
        </p:nvPicPr>
        <p:blipFill>
          <a:blip r:embed="rId2"/>
          <a:stretch>
            <a:fillRect/>
          </a:stretch>
        </p:blipFill>
        <p:spPr>
          <a:xfrm>
            <a:off x="11045238" y="6332042"/>
            <a:ext cx="1146762" cy="513176"/>
          </a:xfrm>
          <a:prstGeom prst="rect">
            <a:avLst/>
          </a:prstGeom>
        </p:spPr>
      </p:pic>
      <p:pic>
        <p:nvPicPr>
          <p:cNvPr id="16" name="Picture 15">
            <a:extLst>
              <a:ext uri="{FF2B5EF4-FFF2-40B4-BE49-F238E27FC236}">
                <a16:creationId xmlns:a16="http://schemas.microsoft.com/office/drawing/2014/main" id="{94F2C0AD-074A-413D-A354-65C122570CBB}"/>
              </a:ext>
            </a:extLst>
          </p:cNvPr>
          <p:cNvPicPr>
            <a:picLocks noChangeAspect="1"/>
          </p:cNvPicPr>
          <p:nvPr/>
        </p:nvPicPr>
        <p:blipFill>
          <a:blip r:embed="rId3"/>
          <a:stretch>
            <a:fillRect/>
          </a:stretch>
        </p:blipFill>
        <p:spPr>
          <a:xfrm>
            <a:off x="10318595" y="126439"/>
            <a:ext cx="870228" cy="810470"/>
          </a:xfrm>
          <a:prstGeom prst="rect">
            <a:avLst/>
          </a:prstGeom>
        </p:spPr>
      </p:pic>
      <p:pic>
        <p:nvPicPr>
          <p:cNvPr id="3" name="Picture 2">
            <a:extLst>
              <a:ext uri="{FF2B5EF4-FFF2-40B4-BE49-F238E27FC236}">
                <a16:creationId xmlns:a16="http://schemas.microsoft.com/office/drawing/2014/main" id="{C5053A30-6EF0-4C27-AA89-543870C98C3E}"/>
              </a:ext>
            </a:extLst>
          </p:cNvPr>
          <p:cNvPicPr>
            <a:picLocks noChangeAspect="1"/>
          </p:cNvPicPr>
          <p:nvPr/>
        </p:nvPicPr>
        <p:blipFill>
          <a:blip r:embed="rId4"/>
          <a:stretch>
            <a:fillRect/>
          </a:stretch>
        </p:blipFill>
        <p:spPr>
          <a:xfrm>
            <a:off x="318199" y="1037492"/>
            <a:ext cx="8999226" cy="5722722"/>
          </a:xfrm>
          <a:prstGeom prst="rect">
            <a:avLst/>
          </a:prstGeom>
        </p:spPr>
      </p:pic>
      <p:sp>
        <p:nvSpPr>
          <p:cNvPr id="4" name="Rectangle 3">
            <a:extLst>
              <a:ext uri="{FF2B5EF4-FFF2-40B4-BE49-F238E27FC236}">
                <a16:creationId xmlns:a16="http://schemas.microsoft.com/office/drawing/2014/main" id="{035D7BEA-C126-43D1-88AB-59A11D72E9F2}"/>
              </a:ext>
            </a:extLst>
          </p:cNvPr>
          <p:cNvSpPr/>
          <p:nvPr/>
        </p:nvSpPr>
        <p:spPr>
          <a:xfrm>
            <a:off x="318198" y="567577"/>
            <a:ext cx="7652238" cy="276999"/>
          </a:xfrm>
          <a:prstGeom prst="rect">
            <a:avLst/>
          </a:prstGeom>
        </p:spPr>
        <p:txBody>
          <a:bodyPr wrap="square">
            <a:spAutoFit/>
          </a:bodyPr>
          <a:lstStyle/>
          <a:p>
            <a:r>
              <a:rPr lang="en-US" sz="1200" dirty="0">
                <a:solidFill>
                  <a:srgbClr val="091E42"/>
                </a:solidFill>
              </a:rPr>
              <a:t>(</a:t>
            </a:r>
            <a:r>
              <a:rPr lang="en-US" sz="1200" b="1" dirty="0">
                <a:solidFill>
                  <a:srgbClr val="FF0000"/>
                </a:solidFill>
              </a:rPr>
              <a:t>Static Application Security Testing / Dynamic Application Security Testing) </a:t>
            </a:r>
            <a:endParaRPr lang="en-US" sz="1200" dirty="0"/>
          </a:p>
        </p:txBody>
      </p:sp>
    </p:spTree>
    <p:extLst>
      <p:ext uri="{BB962C8B-B14F-4D97-AF65-F5344CB8AC3E}">
        <p14:creationId xmlns:p14="http://schemas.microsoft.com/office/powerpoint/2010/main" val="8881895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A71264-1ED0-4878-8B9C-37B0204A3D02}"/>
              </a:ext>
            </a:extLst>
          </p:cNvPr>
          <p:cNvSpPr/>
          <p:nvPr/>
        </p:nvSpPr>
        <p:spPr>
          <a:xfrm>
            <a:off x="127942" y="-126477"/>
            <a:ext cx="10131588" cy="81047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dirty="0">
                <a:latin typeface="+mj-lt"/>
                <a:ea typeface="+mj-ea"/>
                <a:cs typeface="+mj-cs"/>
              </a:rPr>
              <a:t>DevSecOps – CheckMarx ( SAST / DAST )</a:t>
            </a:r>
          </a:p>
        </p:txBody>
      </p:sp>
      <p:pic>
        <p:nvPicPr>
          <p:cNvPr id="70" name="Picture 69" descr="A picture containing drawing&#10;&#10;Description automatically generated">
            <a:extLst>
              <a:ext uri="{FF2B5EF4-FFF2-40B4-BE49-F238E27FC236}">
                <a16:creationId xmlns:a16="http://schemas.microsoft.com/office/drawing/2014/main" id="{FE854595-2FF9-431E-97E6-FD5BBE9381F1}"/>
              </a:ext>
            </a:extLst>
          </p:cNvPr>
          <p:cNvPicPr>
            <a:picLocks noChangeAspect="1"/>
          </p:cNvPicPr>
          <p:nvPr/>
        </p:nvPicPr>
        <p:blipFill>
          <a:blip r:embed="rId2"/>
          <a:stretch>
            <a:fillRect/>
          </a:stretch>
        </p:blipFill>
        <p:spPr>
          <a:xfrm>
            <a:off x="11045238" y="6332042"/>
            <a:ext cx="1146762" cy="513176"/>
          </a:xfrm>
          <a:prstGeom prst="rect">
            <a:avLst/>
          </a:prstGeom>
        </p:spPr>
      </p:pic>
      <p:pic>
        <p:nvPicPr>
          <p:cNvPr id="16" name="Picture 15">
            <a:extLst>
              <a:ext uri="{FF2B5EF4-FFF2-40B4-BE49-F238E27FC236}">
                <a16:creationId xmlns:a16="http://schemas.microsoft.com/office/drawing/2014/main" id="{94F2C0AD-074A-413D-A354-65C122570CBB}"/>
              </a:ext>
            </a:extLst>
          </p:cNvPr>
          <p:cNvPicPr>
            <a:picLocks noChangeAspect="1"/>
          </p:cNvPicPr>
          <p:nvPr/>
        </p:nvPicPr>
        <p:blipFill>
          <a:blip r:embed="rId3"/>
          <a:stretch>
            <a:fillRect/>
          </a:stretch>
        </p:blipFill>
        <p:spPr>
          <a:xfrm>
            <a:off x="10318595" y="126439"/>
            <a:ext cx="870228" cy="810470"/>
          </a:xfrm>
          <a:prstGeom prst="rect">
            <a:avLst/>
          </a:prstGeom>
        </p:spPr>
      </p:pic>
      <p:sp>
        <p:nvSpPr>
          <p:cNvPr id="5" name="Rectangle 4">
            <a:extLst>
              <a:ext uri="{FF2B5EF4-FFF2-40B4-BE49-F238E27FC236}">
                <a16:creationId xmlns:a16="http://schemas.microsoft.com/office/drawing/2014/main" id="{F45934E4-7D45-4AA4-802A-61C88D9368E3}"/>
              </a:ext>
            </a:extLst>
          </p:cNvPr>
          <p:cNvSpPr/>
          <p:nvPr/>
        </p:nvSpPr>
        <p:spPr>
          <a:xfrm>
            <a:off x="190500" y="762644"/>
            <a:ext cx="9568962" cy="400110"/>
          </a:xfrm>
          <a:prstGeom prst="rect">
            <a:avLst/>
          </a:prstGeom>
        </p:spPr>
        <p:txBody>
          <a:bodyPr wrap="square">
            <a:spAutoFit/>
          </a:bodyPr>
          <a:lstStyle/>
          <a:p>
            <a:r>
              <a:rPr lang="en-US" sz="1000" b="1" dirty="0" err="1">
                <a:solidFill>
                  <a:srgbClr val="091E42"/>
                </a:solidFill>
              </a:rPr>
              <a:t>Checkmarx</a:t>
            </a:r>
            <a:r>
              <a:rPr lang="en-US" sz="1000" b="1" dirty="0">
                <a:solidFill>
                  <a:srgbClr val="091E42"/>
                </a:solidFill>
              </a:rPr>
              <a:t> </a:t>
            </a:r>
            <a:r>
              <a:rPr lang="en-US" sz="1000" b="1" dirty="0" err="1">
                <a:solidFill>
                  <a:srgbClr val="091E42"/>
                </a:solidFill>
              </a:rPr>
              <a:t>CxSAST</a:t>
            </a:r>
            <a:r>
              <a:rPr lang="en-US" sz="1000" b="1" dirty="0">
                <a:solidFill>
                  <a:srgbClr val="091E42"/>
                </a:solidFill>
              </a:rPr>
              <a:t> / </a:t>
            </a:r>
            <a:r>
              <a:rPr lang="en-US" sz="1000" b="1" dirty="0" err="1">
                <a:solidFill>
                  <a:srgbClr val="091E42"/>
                </a:solidFill>
              </a:rPr>
              <a:t>CxDAST</a:t>
            </a:r>
            <a:r>
              <a:rPr lang="en-US" sz="1000" b="1" dirty="0">
                <a:solidFill>
                  <a:srgbClr val="091E42"/>
                </a:solidFill>
              </a:rPr>
              <a:t> </a:t>
            </a:r>
            <a:r>
              <a:rPr lang="en-US" sz="1000" dirty="0">
                <a:solidFill>
                  <a:srgbClr val="091E42"/>
                </a:solidFill>
              </a:rPr>
              <a:t>(</a:t>
            </a:r>
            <a:r>
              <a:rPr lang="en-US" sz="1000" b="1" dirty="0">
                <a:solidFill>
                  <a:srgbClr val="FF0000"/>
                </a:solidFill>
              </a:rPr>
              <a:t>Static Application Security Testing / Dynamic Application Security Testing) </a:t>
            </a:r>
            <a:r>
              <a:rPr lang="en-US" sz="1000" dirty="0">
                <a:solidFill>
                  <a:srgbClr val="091E42"/>
                </a:solidFill>
              </a:rPr>
              <a:t>is a unique source code analysis solution &amp; widely used tool, that provides tools for identifying, tracking, and repairing technical and logical flaws in the source code, such as security vulnerabilities, compliance issues, and business logic problems</a:t>
            </a:r>
            <a:endParaRPr lang="en-US" sz="1000" dirty="0"/>
          </a:p>
        </p:txBody>
      </p:sp>
      <p:sp>
        <p:nvSpPr>
          <p:cNvPr id="6" name="Rectangle 5">
            <a:extLst>
              <a:ext uri="{FF2B5EF4-FFF2-40B4-BE49-F238E27FC236}">
                <a16:creationId xmlns:a16="http://schemas.microsoft.com/office/drawing/2014/main" id="{CF8644BC-B211-4B90-AAFB-98A61B1CD3AA}"/>
              </a:ext>
            </a:extLst>
          </p:cNvPr>
          <p:cNvSpPr/>
          <p:nvPr/>
        </p:nvSpPr>
        <p:spPr>
          <a:xfrm>
            <a:off x="190500" y="1243947"/>
            <a:ext cx="9445869" cy="553998"/>
          </a:xfrm>
          <a:prstGeom prst="rect">
            <a:avLst/>
          </a:prstGeom>
        </p:spPr>
        <p:txBody>
          <a:bodyPr wrap="square">
            <a:spAutoFit/>
          </a:bodyPr>
          <a:lstStyle/>
          <a:p>
            <a:r>
              <a:rPr lang="en-US" sz="1000" dirty="0">
                <a:solidFill>
                  <a:srgbClr val="091E42"/>
                </a:solidFill>
              </a:rPr>
              <a:t>You can integrate </a:t>
            </a:r>
            <a:r>
              <a:rPr lang="en-US" sz="1000" b="1" dirty="0">
                <a:solidFill>
                  <a:srgbClr val="091E42"/>
                </a:solidFill>
              </a:rPr>
              <a:t>CheckMarx</a:t>
            </a:r>
            <a:r>
              <a:rPr lang="en-US" sz="1000" dirty="0">
                <a:solidFill>
                  <a:srgbClr val="091E42"/>
                </a:solidFill>
              </a:rPr>
              <a:t> into several aspects of your development cycle, such as with software build automation tools (</a:t>
            </a:r>
            <a:r>
              <a:rPr lang="en-US" sz="1000" dirty="0">
                <a:solidFill>
                  <a:srgbClr val="0052CC"/>
                </a:solidFill>
                <a:hlinkClick r:id="rId4"/>
              </a:rPr>
              <a:t>Apache Ant</a:t>
            </a:r>
            <a:r>
              <a:rPr lang="en-US" sz="1000" dirty="0">
                <a:solidFill>
                  <a:srgbClr val="091E42"/>
                </a:solidFill>
              </a:rPr>
              <a:t> and </a:t>
            </a:r>
            <a:r>
              <a:rPr lang="en-US" sz="1000" dirty="0">
                <a:solidFill>
                  <a:srgbClr val="0052CC"/>
                </a:solidFill>
                <a:hlinkClick r:id="rId5"/>
              </a:rPr>
              <a:t>Maven</a:t>
            </a:r>
            <a:r>
              <a:rPr lang="en-US" sz="1000" dirty="0">
                <a:solidFill>
                  <a:srgbClr val="091E42"/>
                </a:solidFill>
              </a:rPr>
              <a:t>), software development version control systems (</a:t>
            </a:r>
            <a:r>
              <a:rPr lang="en-US" sz="1000" dirty="0">
                <a:solidFill>
                  <a:srgbClr val="0052CC"/>
                </a:solidFill>
                <a:hlinkClick r:id="rId6"/>
              </a:rPr>
              <a:t>GIT</a:t>
            </a:r>
            <a:r>
              <a:rPr lang="en-US" sz="1000" dirty="0">
                <a:solidFill>
                  <a:srgbClr val="091E42"/>
                </a:solidFill>
              </a:rPr>
              <a:t>), issue tracking and project management software (</a:t>
            </a:r>
            <a:r>
              <a:rPr lang="en-US" sz="1000" dirty="0">
                <a:solidFill>
                  <a:srgbClr val="0052CC"/>
                </a:solidFill>
                <a:hlinkClick r:id="rId7"/>
              </a:rPr>
              <a:t>JIRA</a:t>
            </a:r>
            <a:r>
              <a:rPr lang="en-US" sz="1000" dirty="0">
                <a:solidFill>
                  <a:srgbClr val="091E42"/>
                </a:solidFill>
              </a:rPr>
              <a:t>), continuous integration platforms, continuous code quality inspection platforms (</a:t>
            </a:r>
            <a:r>
              <a:rPr lang="en-US" sz="1000" dirty="0">
                <a:solidFill>
                  <a:srgbClr val="0052CC"/>
                </a:solidFill>
                <a:hlinkClick r:id="rId8"/>
              </a:rPr>
              <a:t>SonarQube</a:t>
            </a:r>
            <a:r>
              <a:rPr lang="en-US" sz="1000" dirty="0">
                <a:solidFill>
                  <a:srgbClr val="091E42"/>
                </a:solidFill>
              </a:rPr>
              <a:t>) &amp; many more.</a:t>
            </a:r>
            <a:endParaRPr lang="en-US" sz="1000" dirty="0"/>
          </a:p>
        </p:txBody>
      </p:sp>
      <p:pic>
        <p:nvPicPr>
          <p:cNvPr id="7" name="Picture 6">
            <a:extLst>
              <a:ext uri="{FF2B5EF4-FFF2-40B4-BE49-F238E27FC236}">
                <a16:creationId xmlns:a16="http://schemas.microsoft.com/office/drawing/2014/main" id="{4BB572F6-64C4-4BAD-B5C0-DA75BE05910C}"/>
              </a:ext>
            </a:extLst>
          </p:cNvPr>
          <p:cNvPicPr>
            <a:picLocks noChangeAspect="1"/>
          </p:cNvPicPr>
          <p:nvPr/>
        </p:nvPicPr>
        <p:blipFill>
          <a:blip r:embed="rId9"/>
          <a:stretch>
            <a:fillRect/>
          </a:stretch>
        </p:blipFill>
        <p:spPr>
          <a:xfrm>
            <a:off x="127942" y="2043675"/>
            <a:ext cx="3120389" cy="2906791"/>
          </a:xfrm>
          <a:prstGeom prst="rect">
            <a:avLst/>
          </a:prstGeom>
        </p:spPr>
      </p:pic>
      <p:pic>
        <p:nvPicPr>
          <p:cNvPr id="8" name="Picture 7">
            <a:extLst>
              <a:ext uri="{FF2B5EF4-FFF2-40B4-BE49-F238E27FC236}">
                <a16:creationId xmlns:a16="http://schemas.microsoft.com/office/drawing/2014/main" id="{1FFBB3B9-E885-4F68-835D-A296A97C5ECE}"/>
              </a:ext>
            </a:extLst>
          </p:cNvPr>
          <p:cNvPicPr>
            <a:picLocks noChangeAspect="1"/>
          </p:cNvPicPr>
          <p:nvPr/>
        </p:nvPicPr>
        <p:blipFill>
          <a:blip r:embed="rId10"/>
          <a:stretch>
            <a:fillRect/>
          </a:stretch>
        </p:blipFill>
        <p:spPr>
          <a:xfrm>
            <a:off x="3327061" y="2180368"/>
            <a:ext cx="8529343" cy="3051055"/>
          </a:xfrm>
          <a:prstGeom prst="rect">
            <a:avLst/>
          </a:prstGeom>
        </p:spPr>
      </p:pic>
      <p:pic>
        <p:nvPicPr>
          <p:cNvPr id="9" name="Picture 8">
            <a:extLst>
              <a:ext uri="{FF2B5EF4-FFF2-40B4-BE49-F238E27FC236}">
                <a16:creationId xmlns:a16="http://schemas.microsoft.com/office/drawing/2014/main" id="{6A5B1ECD-D3C8-4081-B94F-E3D1F33682FA}"/>
              </a:ext>
            </a:extLst>
          </p:cNvPr>
          <p:cNvPicPr>
            <a:picLocks noChangeAspect="1"/>
          </p:cNvPicPr>
          <p:nvPr/>
        </p:nvPicPr>
        <p:blipFill>
          <a:blip r:embed="rId11"/>
          <a:stretch>
            <a:fillRect/>
          </a:stretch>
        </p:blipFill>
        <p:spPr>
          <a:xfrm>
            <a:off x="8463060" y="2372748"/>
            <a:ext cx="3120389" cy="977633"/>
          </a:xfrm>
          <a:prstGeom prst="rect">
            <a:avLst/>
          </a:prstGeom>
        </p:spPr>
      </p:pic>
      <p:pic>
        <p:nvPicPr>
          <p:cNvPr id="10" name="Picture 9">
            <a:extLst>
              <a:ext uri="{FF2B5EF4-FFF2-40B4-BE49-F238E27FC236}">
                <a16:creationId xmlns:a16="http://schemas.microsoft.com/office/drawing/2014/main" id="{CE5AB032-E8CC-482B-A5A6-22957F8656A4}"/>
              </a:ext>
            </a:extLst>
          </p:cNvPr>
          <p:cNvPicPr>
            <a:picLocks noChangeAspect="1"/>
          </p:cNvPicPr>
          <p:nvPr/>
        </p:nvPicPr>
        <p:blipFill>
          <a:blip r:embed="rId12"/>
          <a:stretch>
            <a:fillRect/>
          </a:stretch>
        </p:blipFill>
        <p:spPr>
          <a:xfrm>
            <a:off x="279155" y="5663706"/>
            <a:ext cx="4674518" cy="930525"/>
          </a:xfrm>
          <a:prstGeom prst="rect">
            <a:avLst/>
          </a:prstGeom>
        </p:spPr>
      </p:pic>
      <p:pic>
        <p:nvPicPr>
          <p:cNvPr id="12" name="Picture 11">
            <a:extLst>
              <a:ext uri="{FF2B5EF4-FFF2-40B4-BE49-F238E27FC236}">
                <a16:creationId xmlns:a16="http://schemas.microsoft.com/office/drawing/2014/main" id="{913A6CF9-7404-4F57-AF05-31013F1E102A}"/>
              </a:ext>
            </a:extLst>
          </p:cNvPr>
          <p:cNvPicPr>
            <a:picLocks noChangeAspect="1"/>
          </p:cNvPicPr>
          <p:nvPr/>
        </p:nvPicPr>
        <p:blipFill>
          <a:blip r:embed="rId13"/>
          <a:stretch>
            <a:fillRect/>
          </a:stretch>
        </p:blipFill>
        <p:spPr>
          <a:xfrm>
            <a:off x="4974981" y="5689768"/>
            <a:ext cx="6502495" cy="811176"/>
          </a:xfrm>
          <a:prstGeom prst="rect">
            <a:avLst/>
          </a:prstGeom>
        </p:spPr>
      </p:pic>
    </p:spTree>
    <p:extLst>
      <p:ext uri="{BB962C8B-B14F-4D97-AF65-F5344CB8AC3E}">
        <p14:creationId xmlns:p14="http://schemas.microsoft.com/office/powerpoint/2010/main" val="27800818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A71264-1ED0-4878-8B9C-37B0204A3D02}"/>
              </a:ext>
            </a:extLst>
          </p:cNvPr>
          <p:cNvSpPr/>
          <p:nvPr/>
        </p:nvSpPr>
        <p:spPr>
          <a:xfrm>
            <a:off x="6548839" y="-8762"/>
            <a:ext cx="3610045" cy="106338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400" b="1" dirty="0">
                <a:latin typeface="+mj-lt"/>
                <a:ea typeface="+mj-ea"/>
                <a:cs typeface="+mj-cs"/>
              </a:rPr>
              <a:t>DevSecOps – SAST v/s DAST</a:t>
            </a:r>
          </a:p>
        </p:txBody>
      </p:sp>
      <p:pic>
        <p:nvPicPr>
          <p:cNvPr id="70" name="Picture 69" descr="A picture containing drawing&#10;&#10;Description automatically generated">
            <a:extLst>
              <a:ext uri="{FF2B5EF4-FFF2-40B4-BE49-F238E27FC236}">
                <a16:creationId xmlns:a16="http://schemas.microsoft.com/office/drawing/2014/main" id="{FE854595-2FF9-431E-97E6-FD5BBE9381F1}"/>
              </a:ext>
            </a:extLst>
          </p:cNvPr>
          <p:cNvPicPr>
            <a:picLocks noChangeAspect="1"/>
          </p:cNvPicPr>
          <p:nvPr/>
        </p:nvPicPr>
        <p:blipFill>
          <a:blip r:embed="rId2"/>
          <a:stretch>
            <a:fillRect/>
          </a:stretch>
        </p:blipFill>
        <p:spPr>
          <a:xfrm>
            <a:off x="11456376" y="6462346"/>
            <a:ext cx="735623" cy="382872"/>
          </a:xfrm>
          <a:prstGeom prst="rect">
            <a:avLst/>
          </a:prstGeom>
        </p:spPr>
      </p:pic>
      <p:pic>
        <p:nvPicPr>
          <p:cNvPr id="16" name="Picture 15">
            <a:extLst>
              <a:ext uri="{FF2B5EF4-FFF2-40B4-BE49-F238E27FC236}">
                <a16:creationId xmlns:a16="http://schemas.microsoft.com/office/drawing/2014/main" id="{94F2C0AD-074A-413D-A354-65C122570CBB}"/>
              </a:ext>
            </a:extLst>
          </p:cNvPr>
          <p:cNvPicPr>
            <a:picLocks noChangeAspect="1"/>
          </p:cNvPicPr>
          <p:nvPr/>
        </p:nvPicPr>
        <p:blipFill>
          <a:blip r:embed="rId3"/>
          <a:stretch>
            <a:fillRect/>
          </a:stretch>
        </p:blipFill>
        <p:spPr>
          <a:xfrm>
            <a:off x="10318595" y="126439"/>
            <a:ext cx="870228" cy="810470"/>
          </a:xfrm>
          <a:prstGeom prst="rect">
            <a:avLst/>
          </a:prstGeom>
        </p:spPr>
      </p:pic>
      <p:pic>
        <p:nvPicPr>
          <p:cNvPr id="5" name="Picture 4">
            <a:extLst>
              <a:ext uri="{FF2B5EF4-FFF2-40B4-BE49-F238E27FC236}">
                <a16:creationId xmlns:a16="http://schemas.microsoft.com/office/drawing/2014/main" id="{AE6B48E6-C1CC-4F0B-ABBE-EBFB55062F11}"/>
              </a:ext>
            </a:extLst>
          </p:cNvPr>
          <p:cNvPicPr>
            <a:picLocks noChangeAspect="1"/>
          </p:cNvPicPr>
          <p:nvPr/>
        </p:nvPicPr>
        <p:blipFill>
          <a:blip r:embed="rId4"/>
          <a:stretch>
            <a:fillRect/>
          </a:stretch>
        </p:blipFill>
        <p:spPr>
          <a:xfrm>
            <a:off x="158087" y="282764"/>
            <a:ext cx="3610045" cy="1025774"/>
          </a:xfrm>
          <a:prstGeom prst="rect">
            <a:avLst/>
          </a:prstGeom>
        </p:spPr>
      </p:pic>
      <p:pic>
        <p:nvPicPr>
          <p:cNvPr id="6" name="Picture 5">
            <a:extLst>
              <a:ext uri="{FF2B5EF4-FFF2-40B4-BE49-F238E27FC236}">
                <a16:creationId xmlns:a16="http://schemas.microsoft.com/office/drawing/2014/main" id="{37540491-43A5-46A3-AD50-B5CE2A3EB145}"/>
              </a:ext>
            </a:extLst>
          </p:cNvPr>
          <p:cNvPicPr>
            <a:picLocks noChangeAspect="1"/>
          </p:cNvPicPr>
          <p:nvPr/>
        </p:nvPicPr>
        <p:blipFill>
          <a:blip r:embed="rId5"/>
          <a:stretch>
            <a:fillRect/>
          </a:stretch>
        </p:blipFill>
        <p:spPr>
          <a:xfrm>
            <a:off x="158087" y="1543613"/>
            <a:ext cx="6089794" cy="5301605"/>
          </a:xfrm>
          <a:prstGeom prst="rect">
            <a:avLst/>
          </a:prstGeom>
        </p:spPr>
      </p:pic>
      <p:pic>
        <p:nvPicPr>
          <p:cNvPr id="7" name="Picture 6">
            <a:extLst>
              <a:ext uri="{FF2B5EF4-FFF2-40B4-BE49-F238E27FC236}">
                <a16:creationId xmlns:a16="http://schemas.microsoft.com/office/drawing/2014/main" id="{FC9C2B51-6D53-4C94-A1F5-D88D9175DDFE}"/>
              </a:ext>
            </a:extLst>
          </p:cNvPr>
          <p:cNvPicPr>
            <a:picLocks noChangeAspect="1"/>
          </p:cNvPicPr>
          <p:nvPr/>
        </p:nvPicPr>
        <p:blipFill>
          <a:blip r:embed="rId6"/>
          <a:stretch>
            <a:fillRect/>
          </a:stretch>
        </p:blipFill>
        <p:spPr>
          <a:xfrm>
            <a:off x="6324269" y="1543613"/>
            <a:ext cx="4864554" cy="2775037"/>
          </a:xfrm>
          <a:prstGeom prst="rect">
            <a:avLst/>
          </a:prstGeom>
        </p:spPr>
      </p:pic>
    </p:spTree>
    <p:extLst>
      <p:ext uri="{BB962C8B-B14F-4D97-AF65-F5344CB8AC3E}">
        <p14:creationId xmlns:p14="http://schemas.microsoft.com/office/powerpoint/2010/main" val="38932175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A71264-1ED0-4878-8B9C-37B0204A3D02}"/>
              </a:ext>
            </a:extLst>
          </p:cNvPr>
          <p:cNvSpPr/>
          <p:nvPr/>
        </p:nvSpPr>
        <p:spPr>
          <a:xfrm>
            <a:off x="139246" y="-126477"/>
            <a:ext cx="3610045" cy="106338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400" b="1" dirty="0">
                <a:latin typeface="+mj-lt"/>
                <a:ea typeface="+mj-ea"/>
                <a:cs typeface="+mj-cs"/>
              </a:rPr>
              <a:t>DevSecOps – Benefit’s</a:t>
            </a:r>
          </a:p>
        </p:txBody>
      </p:sp>
      <p:pic>
        <p:nvPicPr>
          <p:cNvPr id="70" name="Picture 69" descr="A picture containing drawing&#10;&#10;Description automatically generated">
            <a:extLst>
              <a:ext uri="{FF2B5EF4-FFF2-40B4-BE49-F238E27FC236}">
                <a16:creationId xmlns:a16="http://schemas.microsoft.com/office/drawing/2014/main" id="{FE854595-2FF9-431E-97E6-FD5BBE9381F1}"/>
              </a:ext>
            </a:extLst>
          </p:cNvPr>
          <p:cNvPicPr>
            <a:picLocks noChangeAspect="1"/>
          </p:cNvPicPr>
          <p:nvPr/>
        </p:nvPicPr>
        <p:blipFill>
          <a:blip r:embed="rId2"/>
          <a:stretch>
            <a:fillRect/>
          </a:stretch>
        </p:blipFill>
        <p:spPr>
          <a:xfrm>
            <a:off x="11045238" y="6332042"/>
            <a:ext cx="1146762" cy="513176"/>
          </a:xfrm>
          <a:prstGeom prst="rect">
            <a:avLst/>
          </a:prstGeom>
        </p:spPr>
      </p:pic>
      <p:pic>
        <p:nvPicPr>
          <p:cNvPr id="16" name="Picture 15">
            <a:extLst>
              <a:ext uri="{FF2B5EF4-FFF2-40B4-BE49-F238E27FC236}">
                <a16:creationId xmlns:a16="http://schemas.microsoft.com/office/drawing/2014/main" id="{94F2C0AD-074A-413D-A354-65C122570CBB}"/>
              </a:ext>
            </a:extLst>
          </p:cNvPr>
          <p:cNvPicPr>
            <a:picLocks noChangeAspect="1"/>
          </p:cNvPicPr>
          <p:nvPr/>
        </p:nvPicPr>
        <p:blipFill>
          <a:blip r:embed="rId3"/>
          <a:stretch>
            <a:fillRect/>
          </a:stretch>
        </p:blipFill>
        <p:spPr>
          <a:xfrm>
            <a:off x="10318595" y="126439"/>
            <a:ext cx="870228" cy="810470"/>
          </a:xfrm>
          <a:prstGeom prst="rect">
            <a:avLst/>
          </a:prstGeom>
        </p:spPr>
      </p:pic>
      <p:pic>
        <p:nvPicPr>
          <p:cNvPr id="3" name="Picture 2">
            <a:extLst>
              <a:ext uri="{FF2B5EF4-FFF2-40B4-BE49-F238E27FC236}">
                <a16:creationId xmlns:a16="http://schemas.microsoft.com/office/drawing/2014/main" id="{B56D0E8C-B484-41C3-8EBB-5A30F7790837}"/>
              </a:ext>
            </a:extLst>
          </p:cNvPr>
          <p:cNvPicPr>
            <a:picLocks noChangeAspect="1"/>
          </p:cNvPicPr>
          <p:nvPr/>
        </p:nvPicPr>
        <p:blipFill>
          <a:blip r:embed="rId4"/>
          <a:stretch>
            <a:fillRect/>
          </a:stretch>
        </p:blipFill>
        <p:spPr>
          <a:xfrm>
            <a:off x="283551" y="2963535"/>
            <a:ext cx="3465740" cy="2239060"/>
          </a:xfrm>
          <a:prstGeom prst="rect">
            <a:avLst/>
          </a:prstGeom>
        </p:spPr>
      </p:pic>
      <p:pic>
        <p:nvPicPr>
          <p:cNvPr id="4" name="Picture 3">
            <a:extLst>
              <a:ext uri="{FF2B5EF4-FFF2-40B4-BE49-F238E27FC236}">
                <a16:creationId xmlns:a16="http://schemas.microsoft.com/office/drawing/2014/main" id="{B3013ABB-9C94-4DBD-9B55-E1299ACA24D3}"/>
              </a:ext>
            </a:extLst>
          </p:cNvPr>
          <p:cNvPicPr>
            <a:picLocks noChangeAspect="1"/>
          </p:cNvPicPr>
          <p:nvPr/>
        </p:nvPicPr>
        <p:blipFill>
          <a:blip r:embed="rId5"/>
          <a:stretch>
            <a:fillRect/>
          </a:stretch>
        </p:blipFill>
        <p:spPr>
          <a:xfrm>
            <a:off x="3853227" y="2963535"/>
            <a:ext cx="3558965" cy="2239060"/>
          </a:xfrm>
          <a:prstGeom prst="rect">
            <a:avLst/>
          </a:prstGeom>
        </p:spPr>
      </p:pic>
      <p:pic>
        <p:nvPicPr>
          <p:cNvPr id="8" name="Picture 7">
            <a:extLst>
              <a:ext uri="{FF2B5EF4-FFF2-40B4-BE49-F238E27FC236}">
                <a16:creationId xmlns:a16="http://schemas.microsoft.com/office/drawing/2014/main" id="{E3C890BD-7F06-48A2-9E3D-EF28BEB7CB2D}"/>
              </a:ext>
            </a:extLst>
          </p:cNvPr>
          <p:cNvPicPr>
            <a:picLocks noChangeAspect="1"/>
          </p:cNvPicPr>
          <p:nvPr/>
        </p:nvPicPr>
        <p:blipFill>
          <a:blip r:embed="rId6"/>
          <a:stretch>
            <a:fillRect/>
          </a:stretch>
        </p:blipFill>
        <p:spPr>
          <a:xfrm>
            <a:off x="283551" y="1537072"/>
            <a:ext cx="4529138" cy="1257300"/>
          </a:xfrm>
          <a:prstGeom prst="rect">
            <a:avLst/>
          </a:prstGeom>
        </p:spPr>
      </p:pic>
      <p:pic>
        <p:nvPicPr>
          <p:cNvPr id="9" name="Picture 8">
            <a:extLst>
              <a:ext uri="{FF2B5EF4-FFF2-40B4-BE49-F238E27FC236}">
                <a16:creationId xmlns:a16="http://schemas.microsoft.com/office/drawing/2014/main" id="{4090C7DB-6C40-402E-A7C6-1DD16278A931}"/>
              </a:ext>
            </a:extLst>
          </p:cNvPr>
          <p:cNvPicPr>
            <a:picLocks noChangeAspect="1"/>
          </p:cNvPicPr>
          <p:nvPr/>
        </p:nvPicPr>
        <p:blipFill>
          <a:blip r:embed="rId7"/>
          <a:stretch>
            <a:fillRect/>
          </a:stretch>
        </p:blipFill>
        <p:spPr>
          <a:xfrm>
            <a:off x="7516128" y="2963535"/>
            <a:ext cx="4288448" cy="1477966"/>
          </a:xfrm>
          <a:prstGeom prst="rect">
            <a:avLst/>
          </a:prstGeom>
        </p:spPr>
      </p:pic>
    </p:spTree>
    <p:extLst>
      <p:ext uri="{BB962C8B-B14F-4D97-AF65-F5344CB8AC3E}">
        <p14:creationId xmlns:p14="http://schemas.microsoft.com/office/powerpoint/2010/main" val="6340116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descr="A picture containing drawing&#10;&#10;Description automatically generated">
            <a:extLst>
              <a:ext uri="{FF2B5EF4-FFF2-40B4-BE49-F238E27FC236}">
                <a16:creationId xmlns:a16="http://schemas.microsoft.com/office/drawing/2014/main" id="{265B8CA4-3FD1-4684-86AD-6615DA1C7237}"/>
              </a:ext>
            </a:extLst>
          </p:cNvPr>
          <p:cNvPicPr>
            <a:picLocks noChangeAspect="1"/>
          </p:cNvPicPr>
          <p:nvPr/>
        </p:nvPicPr>
        <p:blipFill>
          <a:blip r:embed="rId2"/>
          <a:stretch>
            <a:fillRect/>
          </a:stretch>
        </p:blipFill>
        <p:spPr>
          <a:xfrm>
            <a:off x="10239464" y="5984240"/>
            <a:ext cx="1952536" cy="873760"/>
          </a:xfrm>
          <a:prstGeom prst="rect">
            <a:avLst/>
          </a:prstGeom>
        </p:spPr>
      </p:pic>
      <p:sp>
        <p:nvSpPr>
          <p:cNvPr id="2" name="Rectangle 1">
            <a:extLst>
              <a:ext uri="{FF2B5EF4-FFF2-40B4-BE49-F238E27FC236}">
                <a16:creationId xmlns:a16="http://schemas.microsoft.com/office/drawing/2014/main" id="{EA74F6CA-060B-4824-81D5-0242F78F024C}"/>
              </a:ext>
            </a:extLst>
          </p:cNvPr>
          <p:cNvSpPr/>
          <p:nvPr/>
        </p:nvSpPr>
        <p:spPr>
          <a:xfrm>
            <a:off x="361025" y="1182924"/>
            <a:ext cx="10996474" cy="461665"/>
          </a:xfrm>
          <a:prstGeom prst="rect">
            <a:avLst/>
          </a:prstGeom>
        </p:spPr>
        <p:txBody>
          <a:bodyPr wrap="square">
            <a:spAutoFit/>
          </a:bodyPr>
          <a:lstStyle/>
          <a:p>
            <a:r>
              <a:rPr lang="en-US" sz="1200" dirty="0">
                <a:solidFill>
                  <a:srgbClr val="151515"/>
                </a:solidFill>
              </a:rPr>
              <a:t>DevOps isn’t just about development and operations teams. If you want to take full advantage of the agility and responsiveness of a DevOps approach, IT Security must also play an integrated role in the full life cycle of your apps</a:t>
            </a:r>
            <a:endParaRPr lang="en-US" sz="1200" dirty="0"/>
          </a:p>
        </p:txBody>
      </p:sp>
      <p:sp>
        <p:nvSpPr>
          <p:cNvPr id="4" name="Rectangle 3">
            <a:extLst>
              <a:ext uri="{FF2B5EF4-FFF2-40B4-BE49-F238E27FC236}">
                <a16:creationId xmlns:a16="http://schemas.microsoft.com/office/drawing/2014/main" id="{E9E0AE72-B289-4D1C-B0D4-77C31C43A3B9}"/>
              </a:ext>
            </a:extLst>
          </p:cNvPr>
          <p:cNvSpPr/>
          <p:nvPr/>
        </p:nvSpPr>
        <p:spPr>
          <a:xfrm>
            <a:off x="375821" y="675093"/>
            <a:ext cx="2148730" cy="369332"/>
          </a:xfrm>
          <a:prstGeom prst="rect">
            <a:avLst/>
          </a:prstGeom>
        </p:spPr>
        <p:txBody>
          <a:bodyPr wrap="none">
            <a:spAutoFit/>
          </a:bodyPr>
          <a:lstStyle/>
          <a:p>
            <a:r>
              <a:rPr lang="en-US" dirty="0">
                <a:solidFill>
                  <a:srgbClr val="FF0000"/>
                </a:solidFill>
              </a:rPr>
              <a:t>What is DevSecOps ?</a:t>
            </a:r>
          </a:p>
        </p:txBody>
      </p:sp>
      <p:sp>
        <p:nvSpPr>
          <p:cNvPr id="5" name="Rectangle 4">
            <a:extLst>
              <a:ext uri="{FF2B5EF4-FFF2-40B4-BE49-F238E27FC236}">
                <a16:creationId xmlns:a16="http://schemas.microsoft.com/office/drawing/2014/main" id="{34A81D40-84D9-495C-A054-09BEF87B9619}"/>
              </a:ext>
            </a:extLst>
          </p:cNvPr>
          <p:cNvSpPr/>
          <p:nvPr/>
        </p:nvSpPr>
        <p:spPr>
          <a:xfrm>
            <a:off x="361025" y="28762"/>
            <a:ext cx="1615106" cy="369332"/>
          </a:xfrm>
          <a:prstGeom prst="rect">
            <a:avLst/>
          </a:prstGeom>
        </p:spPr>
        <p:txBody>
          <a:bodyPr wrap="square">
            <a:spAutoFit/>
          </a:bodyPr>
          <a:lstStyle/>
          <a:p>
            <a:r>
              <a:rPr lang="en-US" dirty="0"/>
              <a:t>DEVSECOPS</a:t>
            </a:r>
          </a:p>
        </p:txBody>
      </p:sp>
      <p:sp>
        <p:nvSpPr>
          <p:cNvPr id="6" name="Rectangle 5">
            <a:extLst>
              <a:ext uri="{FF2B5EF4-FFF2-40B4-BE49-F238E27FC236}">
                <a16:creationId xmlns:a16="http://schemas.microsoft.com/office/drawing/2014/main" id="{CC974BC1-2AA9-47BF-9DC6-66D6AAAD704A}"/>
              </a:ext>
            </a:extLst>
          </p:cNvPr>
          <p:cNvSpPr/>
          <p:nvPr/>
        </p:nvSpPr>
        <p:spPr>
          <a:xfrm>
            <a:off x="364260" y="1783089"/>
            <a:ext cx="10851472" cy="646331"/>
          </a:xfrm>
          <a:prstGeom prst="rect">
            <a:avLst/>
          </a:prstGeom>
        </p:spPr>
        <p:txBody>
          <a:bodyPr wrap="square">
            <a:spAutoFit/>
          </a:bodyPr>
          <a:lstStyle/>
          <a:p>
            <a:r>
              <a:rPr lang="en-US" sz="1200" dirty="0">
                <a:solidFill>
                  <a:srgbClr val="151515"/>
                </a:solidFill>
              </a:rPr>
              <a:t>Why? In the past, the role of security was isolated to a specific team in the final stage of development. That wasn’t as problematic when development cycles lasted months or even years, but those days are over. Effective DevOps ensures rapid and frequent development cycles (sometimes weeks or days), but outdated security practices can undo even the most efficient DevOps initiatives.</a:t>
            </a:r>
            <a:endParaRPr lang="en-US" sz="1200" dirty="0"/>
          </a:p>
        </p:txBody>
      </p:sp>
      <p:pic>
        <p:nvPicPr>
          <p:cNvPr id="8" name="Picture 7">
            <a:extLst>
              <a:ext uri="{FF2B5EF4-FFF2-40B4-BE49-F238E27FC236}">
                <a16:creationId xmlns:a16="http://schemas.microsoft.com/office/drawing/2014/main" id="{2488939A-377E-49CE-8E9F-7CC1E4C15B65}"/>
              </a:ext>
            </a:extLst>
          </p:cNvPr>
          <p:cNvPicPr>
            <a:picLocks noChangeAspect="1"/>
          </p:cNvPicPr>
          <p:nvPr/>
        </p:nvPicPr>
        <p:blipFill>
          <a:blip r:embed="rId3"/>
          <a:stretch>
            <a:fillRect/>
          </a:stretch>
        </p:blipFill>
        <p:spPr>
          <a:xfrm>
            <a:off x="9417005" y="261763"/>
            <a:ext cx="1644918" cy="830996"/>
          </a:xfrm>
          <a:prstGeom prst="rect">
            <a:avLst/>
          </a:prstGeom>
        </p:spPr>
      </p:pic>
      <p:pic>
        <p:nvPicPr>
          <p:cNvPr id="3" name="Picture 2">
            <a:extLst>
              <a:ext uri="{FF2B5EF4-FFF2-40B4-BE49-F238E27FC236}">
                <a16:creationId xmlns:a16="http://schemas.microsoft.com/office/drawing/2014/main" id="{C4D67053-107F-476A-914D-68AA410851D1}"/>
              </a:ext>
            </a:extLst>
          </p:cNvPr>
          <p:cNvPicPr>
            <a:picLocks noChangeAspect="1"/>
          </p:cNvPicPr>
          <p:nvPr/>
        </p:nvPicPr>
        <p:blipFill>
          <a:blip r:embed="rId4"/>
          <a:stretch>
            <a:fillRect/>
          </a:stretch>
        </p:blipFill>
        <p:spPr>
          <a:xfrm>
            <a:off x="8952611" y="3667453"/>
            <a:ext cx="2873043" cy="1522253"/>
          </a:xfrm>
          <a:prstGeom prst="rect">
            <a:avLst/>
          </a:prstGeom>
        </p:spPr>
      </p:pic>
      <p:pic>
        <p:nvPicPr>
          <p:cNvPr id="9" name="Picture 8">
            <a:extLst>
              <a:ext uri="{FF2B5EF4-FFF2-40B4-BE49-F238E27FC236}">
                <a16:creationId xmlns:a16="http://schemas.microsoft.com/office/drawing/2014/main" id="{FA00B4C6-5AFE-4805-9948-F3337BA05D92}"/>
              </a:ext>
            </a:extLst>
          </p:cNvPr>
          <p:cNvPicPr>
            <a:picLocks noChangeAspect="1"/>
          </p:cNvPicPr>
          <p:nvPr/>
        </p:nvPicPr>
        <p:blipFill>
          <a:blip r:embed="rId5"/>
          <a:stretch>
            <a:fillRect/>
          </a:stretch>
        </p:blipFill>
        <p:spPr>
          <a:xfrm>
            <a:off x="280639" y="2889272"/>
            <a:ext cx="8591586" cy="3424350"/>
          </a:xfrm>
          <a:prstGeom prst="rect">
            <a:avLst/>
          </a:prstGeom>
        </p:spPr>
      </p:pic>
    </p:spTree>
    <p:extLst>
      <p:ext uri="{BB962C8B-B14F-4D97-AF65-F5344CB8AC3E}">
        <p14:creationId xmlns:p14="http://schemas.microsoft.com/office/powerpoint/2010/main" val="2136329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A71264-1ED0-4878-8B9C-37B0204A3D02}"/>
              </a:ext>
            </a:extLst>
          </p:cNvPr>
          <p:cNvSpPr/>
          <p:nvPr/>
        </p:nvSpPr>
        <p:spPr>
          <a:xfrm>
            <a:off x="275334" y="133688"/>
            <a:ext cx="2740428" cy="536525"/>
          </a:xfrm>
          <a:prstGeom prst="rect">
            <a:avLst/>
          </a:prstGeom>
        </p:spPr>
        <p:txBody>
          <a:bodyPr vert="horz" lIns="91440" tIns="45720" rIns="91440" bIns="45720" rtlCol="0" anchor="ctr">
            <a:normAutofit fontScale="55000" lnSpcReduction="20000"/>
          </a:bodyPr>
          <a:lstStyle/>
          <a:p>
            <a:pPr>
              <a:lnSpc>
                <a:spcPct val="90000"/>
              </a:lnSpc>
              <a:spcBef>
                <a:spcPct val="0"/>
              </a:spcBef>
              <a:spcAft>
                <a:spcPts val="600"/>
              </a:spcAft>
            </a:pPr>
            <a:r>
              <a:rPr lang="en-US" sz="3600" b="1" dirty="0">
                <a:latin typeface="+mj-lt"/>
                <a:ea typeface="+mj-ea"/>
                <a:cs typeface="+mj-cs"/>
              </a:rPr>
              <a:t>DevSecOps | Ecosystem</a:t>
            </a:r>
          </a:p>
        </p:txBody>
      </p:sp>
      <p:pic>
        <p:nvPicPr>
          <p:cNvPr id="70" name="Picture 69" descr="A picture containing drawing&#10;&#10;Description automatically generated">
            <a:extLst>
              <a:ext uri="{FF2B5EF4-FFF2-40B4-BE49-F238E27FC236}">
                <a16:creationId xmlns:a16="http://schemas.microsoft.com/office/drawing/2014/main" id="{FE854595-2FF9-431E-97E6-FD5BBE9381F1}"/>
              </a:ext>
            </a:extLst>
          </p:cNvPr>
          <p:cNvPicPr>
            <a:picLocks noChangeAspect="1"/>
          </p:cNvPicPr>
          <p:nvPr/>
        </p:nvPicPr>
        <p:blipFill>
          <a:blip r:embed="rId2"/>
          <a:stretch>
            <a:fillRect/>
          </a:stretch>
        </p:blipFill>
        <p:spPr>
          <a:xfrm>
            <a:off x="11045238" y="6332042"/>
            <a:ext cx="1146762" cy="513176"/>
          </a:xfrm>
          <a:prstGeom prst="rect">
            <a:avLst/>
          </a:prstGeom>
        </p:spPr>
      </p:pic>
      <p:pic>
        <p:nvPicPr>
          <p:cNvPr id="7" name="Picture 6">
            <a:extLst>
              <a:ext uri="{FF2B5EF4-FFF2-40B4-BE49-F238E27FC236}">
                <a16:creationId xmlns:a16="http://schemas.microsoft.com/office/drawing/2014/main" id="{F465BC48-6CDC-451F-9324-0AAB9D8BC5F8}"/>
              </a:ext>
            </a:extLst>
          </p:cNvPr>
          <p:cNvPicPr>
            <a:picLocks noChangeAspect="1"/>
          </p:cNvPicPr>
          <p:nvPr/>
        </p:nvPicPr>
        <p:blipFill>
          <a:blip r:embed="rId3"/>
          <a:stretch>
            <a:fillRect/>
          </a:stretch>
        </p:blipFill>
        <p:spPr>
          <a:xfrm>
            <a:off x="253065" y="1143560"/>
            <a:ext cx="6582666" cy="3046267"/>
          </a:xfrm>
          <a:prstGeom prst="rect">
            <a:avLst/>
          </a:prstGeom>
        </p:spPr>
      </p:pic>
      <p:sp>
        <p:nvSpPr>
          <p:cNvPr id="10" name="Rectangle 9">
            <a:extLst>
              <a:ext uri="{FF2B5EF4-FFF2-40B4-BE49-F238E27FC236}">
                <a16:creationId xmlns:a16="http://schemas.microsoft.com/office/drawing/2014/main" id="{673C3443-119C-4899-9E5A-543B3CBCBFC4}"/>
              </a:ext>
            </a:extLst>
          </p:cNvPr>
          <p:cNvSpPr/>
          <p:nvPr/>
        </p:nvSpPr>
        <p:spPr>
          <a:xfrm>
            <a:off x="275334" y="607035"/>
            <a:ext cx="10547997" cy="276999"/>
          </a:xfrm>
          <a:prstGeom prst="rect">
            <a:avLst/>
          </a:prstGeom>
        </p:spPr>
        <p:txBody>
          <a:bodyPr wrap="square">
            <a:spAutoFit/>
          </a:bodyPr>
          <a:lstStyle/>
          <a:p>
            <a:r>
              <a:rPr lang="en-US" sz="1200" dirty="0">
                <a:solidFill>
                  <a:srgbClr val="262524"/>
                </a:solidFill>
              </a:rPr>
              <a:t>Flow of different phases in the DevSecOps ecosystem. Here security scanning will be a part of the complete ecosystem</a:t>
            </a:r>
            <a:endParaRPr lang="en-US" sz="1200" dirty="0"/>
          </a:p>
        </p:txBody>
      </p:sp>
      <p:pic>
        <p:nvPicPr>
          <p:cNvPr id="11" name="Picture 10">
            <a:extLst>
              <a:ext uri="{FF2B5EF4-FFF2-40B4-BE49-F238E27FC236}">
                <a16:creationId xmlns:a16="http://schemas.microsoft.com/office/drawing/2014/main" id="{57D1FB18-C3F6-46E5-8796-C1F79210458E}"/>
              </a:ext>
            </a:extLst>
          </p:cNvPr>
          <p:cNvPicPr>
            <a:picLocks noChangeAspect="1"/>
          </p:cNvPicPr>
          <p:nvPr/>
        </p:nvPicPr>
        <p:blipFill>
          <a:blip r:embed="rId4"/>
          <a:stretch>
            <a:fillRect/>
          </a:stretch>
        </p:blipFill>
        <p:spPr>
          <a:xfrm>
            <a:off x="6911487" y="1278915"/>
            <a:ext cx="3982182" cy="4277158"/>
          </a:xfrm>
          <a:prstGeom prst="rect">
            <a:avLst/>
          </a:prstGeom>
        </p:spPr>
      </p:pic>
      <p:pic>
        <p:nvPicPr>
          <p:cNvPr id="16" name="Picture 15">
            <a:extLst>
              <a:ext uri="{FF2B5EF4-FFF2-40B4-BE49-F238E27FC236}">
                <a16:creationId xmlns:a16="http://schemas.microsoft.com/office/drawing/2014/main" id="{A4FFE230-6AC4-4B4D-89B4-43407B8529DC}"/>
              </a:ext>
            </a:extLst>
          </p:cNvPr>
          <p:cNvPicPr>
            <a:picLocks noChangeAspect="1"/>
          </p:cNvPicPr>
          <p:nvPr/>
        </p:nvPicPr>
        <p:blipFill>
          <a:blip r:embed="rId5"/>
          <a:stretch>
            <a:fillRect/>
          </a:stretch>
        </p:blipFill>
        <p:spPr>
          <a:xfrm>
            <a:off x="494566" y="4276185"/>
            <a:ext cx="6099663" cy="2312445"/>
          </a:xfrm>
          <a:prstGeom prst="rect">
            <a:avLst/>
          </a:prstGeom>
        </p:spPr>
      </p:pic>
    </p:spTree>
    <p:extLst>
      <p:ext uri="{BB962C8B-B14F-4D97-AF65-F5344CB8AC3E}">
        <p14:creationId xmlns:p14="http://schemas.microsoft.com/office/powerpoint/2010/main" val="270831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5">
            <a:extLst>
              <a:ext uri="{FF2B5EF4-FFF2-40B4-BE49-F238E27FC236}">
                <a16:creationId xmlns:a16="http://schemas.microsoft.com/office/drawing/2014/main" id="{D0313586-7DBB-48CD-A6A6-011FAE7044A8}"/>
              </a:ext>
            </a:extLst>
          </p:cNvPr>
          <p:cNvSpPr/>
          <p:nvPr/>
        </p:nvSpPr>
        <p:spPr>
          <a:xfrm>
            <a:off x="1818640" y="3496231"/>
            <a:ext cx="782320" cy="492760"/>
          </a:xfrm>
          <a:prstGeom prst="roundRect">
            <a:avLst/>
          </a:prstGeom>
          <a:solidFill>
            <a:schemeClr val="accent1">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a:solidFill>
                  <a:schemeClr val="accent1">
                    <a:lumMod val="50000"/>
                  </a:schemeClr>
                </a:solidFill>
                <a:latin typeface="Segoe UI Light" panose="020B0502040204020203" pitchFamily="34" charset="0"/>
                <a:cs typeface="Segoe UI Light" panose="020B0502040204020203" pitchFamily="34" charset="0"/>
              </a:rPr>
              <a:t>Author </a:t>
            </a:r>
          </a:p>
          <a:p>
            <a:pPr algn="ctr"/>
            <a:r>
              <a:rPr lang="en-US" sz="1400" dirty="0">
                <a:solidFill>
                  <a:schemeClr val="accent1">
                    <a:lumMod val="50000"/>
                  </a:schemeClr>
                </a:solidFill>
                <a:latin typeface="Segoe UI Light" panose="020B0502040204020203" pitchFamily="34" charset="0"/>
                <a:cs typeface="Segoe UI Light" panose="020B0502040204020203" pitchFamily="34" charset="0"/>
              </a:rPr>
              <a:t>Code</a:t>
            </a:r>
          </a:p>
        </p:txBody>
      </p:sp>
      <p:sp>
        <p:nvSpPr>
          <p:cNvPr id="6" name="Rounded Rectangle 6">
            <a:extLst>
              <a:ext uri="{FF2B5EF4-FFF2-40B4-BE49-F238E27FC236}">
                <a16:creationId xmlns:a16="http://schemas.microsoft.com/office/drawing/2014/main" id="{B271DD4B-E5AF-4B85-9CA3-002254C74C83}"/>
              </a:ext>
            </a:extLst>
          </p:cNvPr>
          <p:cNvSpPr/>
          <p:nvPr/>
        </p:nvSpPr>
        <p:spPr>
          <a:xfrm>
            <a:off x="1798320" y="4380151"/>
            <a:ext cx="782320" cy="492760"/>
          </a:xfrm>
          <a:prstGeom prst="roundRect">
            <a:avLst/>
          </a:prstGeom>
          <a:solidFill>
            <a:schemeClr val="accent1">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a:solidFill>
                  <a:schemeClr val="accent1">
                    <a:lumMod val="50000"/>
                  </a:schemeClr>
                </a:solidFill>
                <a:latin typeface="Segoe UI Light" panose="020B0502040204020203" pitchFamily="34" charset="0"/>
                <a:cs typeface="Segoe UI Light" panose="020B0502040204020203" pitchFamily="34" charset="0"/>
              </a:rPr>
              <a:t>Author </a:t>
            </a:r>
          </a:p>
          <a:p>
            <a:pPr algn="ctr"/>
            <a:r>
              <a:rPr lang="en-US" sz="1400" dirty="0">
                <a:solidFill>
                  <a:schemeClr val="accent1">
                    <a:lumMod val="50000"/>
                  </a:schemeClr>
                </a:solidFill>
                <a:latin typeface="Segoe UI Light" panose="020B0502040204020203" pitchFamily="34" charset="0"/>
                <a:cs typeface="Segoe UI Light" panose="020B0502040204020203" pitchFamily="34" charset="0"/>
              </a:rPr>
              <a:t>Infra</a:t>
            </a:r>
          </a:p>
        </p:txBody>
      </p:sp>
      <p:sp>
        <p:nvSpPr>
          <p:cNvPr id="7" name="Rounded Rectangle 7">
            <a:extLst>
              <a:ext uri="{FF2B5EF4-FFF2-40B4-BE49-F238E27FC236}">
                <a16:creationId xmlns:a16="http://schemas.microsoft.com/office/drawing/2014/main" id="{7E154C2F-DC63-43E5-BA9C-0677FF22CCA2}"/>
              </a:ext>
            </a:extLst>
          </p:cNvPr>
          <p:cNvSpPr/>
          <p:nvPr/>
        </p:nvSpPr>
        <p:spPr>
          <a:xfrm>
            <a:off x="1798320" y="5274231"/>
            <a:ext cx="782320" cy="492760"/>
          </a:xfrm>
          <a:prstGeom prst="roundRect">
            <a:avLst/>
          </a:prstGeom>
          <a:solidFill>
            <a:schemeClr val="accent1">
              <a:lumMod val="20000"/>
              <a:lumOff val="80000"/>
            </a:schemeClr>
          </a:solidFill>
          <a:ln>
            <a:solidFill>
              <a:schemeClr val="accent2">
                <a:lumMod val="60000"/>
                <a:lumOff val="40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a:solidFill>
                  <a:schemeClr val="accent1">
                    <a:lumMod val="50000"/>
                  </a:schemeClr>
                </a:solidFill>
                <a:latin typeface="Segoe UI Light" panose="020B0502040204020203" pitchFamily="34" charset="0"/>
                <a:cs typeface="Segoe UI Light" panose="020B0502040204020203" pitchFamily="34" charset="0"/>
              </a:rPr>
              <a:t>Author </a:t>
            </a:r>
          </a:p>
          <a:p>
            <a:pPr algn="ctr"/>
            <a:r>
              <a:rPr lang="en-US" sz="1400" dirty="0">
                <a:solidFill>
                  <a:schemeClr val="accent1">
                    <a:lumMod val="50000"/>
                  </a:schemeClr>
                </a:solidFill>
                <a:latin typeface="Segoe UI Light" panose="020B0502040204020203" pitchFamily="34" charset="0"/>
                <a:cs typeface="Segoe UI Light" panose="020B0502040204020203" pitchFamily="34" charset="0"/>
              </a:rPr>
              <a:t>Tests </a:t>
            </a:r>
          </a:p>
        </p:txBody>
      </p:sp>
      <p:sp>
        <p:nvSpPr>
          <p:cNvPr id="8" name="Rectangle 7">
            <a:extLst>
              <a:ext uri="{FF2B5EF4-FFF2-40B4-BE49-F238E27FC236}">
                <a16:creationId xmlns:a16="http://schemas.microsoft.com/office/drawing/2014/main" id="{31F9F354-ECD6-4F51-B3C7-CBF36C656ED4}"/>
              </a:ext>
            </a:extLst>
          </p:cNvPr>
          <p:cNvSpPr/>
          <p:nvPr/>
        </p:nvSpPr>
        <p:spPr>
          <a:xfrm>
            <a:off x="3266440" y="4248071"/>
            <a:ext cx="762000" cy="762000"/>
          </a:xfrm>
          <a:prstGeom prst="rect">
            <a:avLst/>
          </a:prstGeom>
          <a:solidFill>
            <a:schemeClr val="bg1">
              <a:lumMod val="95000"/>
            </a:schemeClr>
          </a:solid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lumMod val="75000"/>
                    <a:lumOff val="25000"/>
                  </a:schemeClr>
                </a:solidFill>
                <a:latin typeface="Segoe UI Light" panose="020B0502040204020203" pitchFamily="34" charset="0"/>
                <a:cs typeface="Segoe UI Light" panose="020B0502040204020203" pitchFamily="34" charset="0"/>
              </a:rPr>
              <a:t>Version Control</a:t>
            </a:r>
          </a:p>
        </p:txBody>
      </p:sp>
      <p:sp>
        <p:nvSpPr>
          <p:cNvPr id="9" name="Rectangle 8">
            <a:extLst>
              <a:ext uri="{FF2B5EF4-FFF2-40B4-BE49-F238E27FC236}">
                <a16:creationId xmlns:a16="http://schemas.microsoft.com/office/drawing/2014/main" id="{03D4470B-A9BE-4B64-9237-D5170ED7A677}"/>
              </a:ext>
            </a:extLst>
          </p:cNvPr>
          <p:cNvSpPr/>
          <p:nvPr/>
        </p:nvSpPr>
        <p:spPr>
          <a:xfrm>
            <a:off x="4615274" y="4248604"/>
            <a:ext cx="762000" cy="762000"/>
          </a:xfrm>
          <a:prstGeom prst="rect">
            <a:avLst/>
          </a:prstGeom>
          <a:solidFill>
            <a:schemeClr val="bg1">
              <a:lumMod val="95000"/>
            </a:schemeClr>
          </a:solid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lumMod val="75000"/>
                    <a:lumOff val="25000"/>
                  </a:schemeClr>
                </a:solidFill>
                <a:latin typeface="Segoe UI Light" panose="020B0502040204020203" pitchFamily="34" charset="0"/>
                <a:cs typeface="Segoe UI Light" panose="020B0502040204020203" pitchFamily="34" charset="0"/>
              </a:rPr>
              <a:t>Artifact Repo</a:t>
            </a:r>
          </a:p>
        </p:txBody>
      </p:sp>
      <p:grpSp>
        <p:nvGrpSpPr>
          <p:cNvPr id="11" name="Group 10">
            <a:extLst>
              <a:ext uri="{FF2B5EF4-FFF2-40B4-BE49-F238E27FC236}">
                <a16:creationId xmlns:a16="http://schemas.microsoft.com/office/drawing/2014/main" id="{8F814EAD-62B6-48F5-BFBD-3BEA2EC8C45E}"/>
              </a:ext>
            </a:extLst>
          </p:cNvPr>
          <p:cNvGrpSpPr/>
          <p:nvPr/>
        </p:nvGrpSpPr>
        <p:grpSpPr>
          <a:xfrm>
            <a:off x="8334236" y="4232802"/>
            <a:ext cx="1543046" cy="762000"/>
            <a:chOff x="6810236" y="4232802"/>
            <a:chExt cx="1543046" cy="762000"/>
          </a:xfrm>
        </p:grpSpPr>
        <p:sp>
          <p:nvSpPr>
            <p:cNvPr id="12" name="Rectangle 11">
              <a:extLst>
                <a:ext uri="{FF2B5EF4-FFF2-40B4-BE49-F238E27FC236}">
                  <a16:creationId xmlns:a16="http://schemas.microsoft.com/office/drawing/2014/main" id="{E21F414E-471D-4F9E-8084-9409FF9C4B77}"/>
                </a:ext>
              </a:extLst>
            </p:cNvPr>
            <p:cNvSpPr/>
            <p:nvPr/>
          </p:nvSpPr>
          <p:spPr>
            <a:xfrm>
              <a:off x="7359511" y="4232802"/>
              <a:ext cx="993771" cy="762000"/>
            </a:xfrm>
            <a:prstGeom prst="rect">
              <a:avLst/>
            </a:prstGeom>
            <a:solidFill>
              <a:schemeClr val="accent3">
                <a:lumMod val="20000"/>
                <a:lumOff val="80000"/>
              </a:schemeClr>
            </a:solidFill>
            <a:ln>
              <a:solidFill>
                <a:schemeClr val="accent3">
                  <a:lumMod val="60000"/>
                  <a:lumOff val="40000"/>
                </a:schemeClr>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solidFill>
                    <a:schemeClr val="accent3">
                      <a:lumMod val="50000"/>
                    </a:schemeClr>
                  </a:solidFill>
                  <a:latin typeface="Segoe UI Light" panose="020B0502040204020203" pitchFamily="34" charset="0"/>
                  <a:cs typeface="Segoe UI Light" panose="020B0502040204020203" pitchFamily="34" charset="0"/>
                </a:rPr>
                <a:t>UAT</a:t>
              </a:r>
            </a:p>
            <a:p>
              <a:pPr algn="ctr"/>
              <a:r>
                <a:rPr lang="en-US" sz="1400" dirty="0">
                  <a:solidFill>
                    <a:schemeClr val="accent3">
                      <a:lumMod val="50000"/>
                    </a:schemeClr>
                  </a:solidFill>
                  <a:latin typeface="Segoe UI Light" panose="020B0502040204020203" pitchFamily="34" charset="0"/>
                  <a:cs typeface="Segoe UI Light" panose="020B0502040204020203" pitchFamily="34" charset="0"/>
                </a:rPr>
                <a:t>Staging</a:t>
              </a:r>
            </a:p>
          </p:txBody>
        </p:sp>
        <p:cxnSp>
          <p:nvCxnSpPr>
            <p:cNvPr id="13" name="Elbow Connector 71">
              <a:extLst>
                <a:ext uri="{FF2B5EF4-FFF2-40B4-BE49-F238E27FC236}">
                  <a16:creationId xmlns:a16="http://schemas.microsoft.com/office/drawing/2014/main" id="{3DCD150E-ED6F-4A48-A00B-16B0782DF30E}"/>
                </a:ext>
              </a:extLst>
            </p:cNvPr>
            <p:cNvCxnSpPr>
              <a:cxnSpLocks/>
              <a:endCxn id="12" idx="1"/>
            </p:cNvCxnSpPr>
            <p:nvPr/>
          </p:nvCxnSpPr>
          <p:spPr>
            <a:xfrm flipV="1">
              <a:off x="6810236" y="4613802"/>
              <a:ext cx="549275" cy="3176"/>
            </a:xfrm>
            <a:prstGeom prst="bentConnector3">
              <a:avLst>
                <a:gd name="adj1" fmla="val 50000"/>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grpSp>
      <p:grpSp>
        <p:nvGrpSpPr>
          <p:cNvPr id="14" name="Group 13">
            <a:extLst>
              <a:ext uri="{FF2B5EF4-FFF2-40B4-BE49-F238E27FC236}">
                <a16:creationId xmlns:a16="http://schemas.microsoft.com/office/drawing/2014/main" id="{1FD47503-3370-4975-8A2C-D259BDB93812}"/>
              </a:ext>
            </a:extLst>
          </p:cNvPr>
          <p:cNvGrpSpPr/>
          <p:nvPr/>
        </p:nvGrpSpPr>
        <p:grpSpPr>
          <a:xfrm>
            <a:off x="9912728" y="4206757"/>
            <a:ext cx="1290134" cy="762000"/>
            <a:chOff x="8404692" y="4206757"/>
            <a:chExt cx="1270000" cy="762000"/>
          </a:xfrm>
        </p:grpSpPr>
        <p:sp>
          <p:nvSpPr>
            <p:cNvPr id="15" name="Rectangle 14">
              <a:extLst>
                <a:ext uri="{FF2B5EF4-FFF2-40B4-BE49-F238E27FC236}">
                  <a16:creationId xmlns:a16="http://schemas.microsoft.com/office/drawing/2014/main" id="{E7F0F9A3-DBD7-4DBA-A5D6-2B25BA6F36F3}"/>
                </a:ext>
              </a:extLst>
            </p:cNvPr>
            <p:cNvSpPr/>
            <p:nvPr/>
          </p:nvSpPr>
          <p:spPr>
            <a:xfrm>
              <a:off x="8912692" y="4206757"/>
              <a:ext cx="762000" cy="762000"/>
            </a:xfrm>
            <a:prstGeom prst="rect">
              <a:avLst/>
            </a:prstGeom>
            <a:solidFill>
              <a:schemeClr val="accent3">
                <a:lumMod val="20000"/>
                <a:lumOff val="80000"/>
              </a:schemeClr>
            </a:solidFill>
            <a:ln>
              <a:solidFill>
                <a:schemeClr val="accent3">
                  <a:lumMod val="60000"/>
                  <a:lumOff val="40000"/>
                </a:schemeClr>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solidFill>
                    <a:schemeClr val="accent3">
                      <a:lumMod val="50000"/>
                    </a:schemeClr>
                  </a:solidFill>
                  <a:latin typeface="Segoe UI Light" panose="020B0502040204020203" pitchFamily="34" charset="0"/>
                  <a:cs typeface="Segoe UI Light" panose="020B0502040204020203" pitchFamily="34" charset="0"/>
                </a:rPr>
                <a:t>Prod</a:t>
              </a:r>
            </a:p>
          </p:txBody>
        </p:sp>
        <p:cxnSp>
          <p:nvCxnSpPr>
            <p:cNvPr id="16" name="Elbow Connector 74">
              <a:extLst>
                <a:ext uri="{FF2B5EF4-FFF2-40B4-BE49-F238E27FC236}">
                  <a16:creationId xmlns:a16="http://schemas.microsoft.com/office/drawing/2014/main" id="{6572FE98-91AB-4C38-A549-1C6FA40C61F5}"/>
                </a:ext>
              </a:extLst>
            </p:cNvPr>
            <p:cNvCxnSpPr>
              <a:endCxn id="15" idx="1"/>
            </p:cNvCxnSpPr>
            <p:nvPr/>
          </p:nvCxnSpPr>
          <p:spPr>
            <a:xfrm>
              <a:off x="8404692" y="4586329"/>
              <a:ext cx="508000" cy="1428"/>
            </a:xfrm>
            <a:prstGeom prst="bentConnector3">
              <a:avLst>
                <a:gd name="adj1" fmla="val 50000"/>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grpSp>
      <p:grpSp>
        <p:nvGrpSpPr>
          <p:cNvPr id="17" name="Group 16">
            <a:extLst>
              <a:ext uri="{FF2B5EF4-FFF2-40B4-BE49-F238E27FC236}">
                <a16:creationId xmlns:a16="http://schemas.microsoft.com/office/drawing/2014/main" id="{BD4F3AEF-DED4-4A3A-A3C4-B3EB98F26653}"/>
              </a:ext>
            </a:extLst>
          </p:cNvPr>
          <p:cNvGrpSpPr/>
          <p:nvPr/>
        </p:nvGrpSpPr>
        <p:grpSpPr>
          <a:xfrm>
            <a:off x="6076617" y="1219761"/>
            <a:ext cx="3916681" cy="449118"/>
            <a:chOff x="4541520" y="1384035"/>
            <a:chExt cx="3098164" cy="449118"/>
          </a:xfrm>
        </p:grpSpPr>
        <p:sp>
          <p:nvSpPr>
            <p:cNvPr id="18" name="Rounded Rectangle 49">
              <a:extLst>
                <a:ext uri="{FF2B5EF4-FFF2-40B4-BE49-F238E27FC236}">
                  <a16:creationId xmlns:a16="http://schemas.microsoft.com/office/drawing/2014/main" id="{998F32C7-B594-44A4-90B2-1CB063D612D1}"/>
                </a:ext>
              </a:extLst>
            </p:cNvPr>
            <p:cNvSpPr/>
            <p:nvPr/>
          </p:nvSpPr>
          <p:spPr>
            <a:xfrm>
              <a:off x="4541520" y="1384035"/>
              <a:ext cx="986156" cy="449118"/>
            </a:xfrm>
            <a:prstGeom prst="roundRect">
              <a:avLst/>
            </a:prstGeom>
            <a:solidFill>
              <a:schemeClr val="accent6">
                <a:lumMod val="20000"/>
                <a:lumOff val="80000"/>
              </a:schemeClr>
            </a:solidFill>
            <a:ln>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solidFill>
                    <a:schemeClr val="accent5">
                      <a:lumMod val="50000"/>
                    </a:schemeClr>
                  </a:solidFill>
                  <a:latin typeface="Segoe UI Light" panose="020B0502040204020203" pitchFamily="34" charset="0"/>
                  <a:cs typeface="Segoe UI Light" panose="020B0502040204020203" pitchFamily="34" charset="0"/>
                </a:rPr>
                <a:t>Feedback</a:t>
              </a:r>
            </a:p>
          </p:txBody>
        </p:sp>
        <p:cxnSp>
          <p:nvCxnSpPr>
            <p:cNvPr id="19" name="Elbow Connector 58">
              <a:extLst>
                <a:ext uri="{FF2B5EF4-FFF2-40B4-BE49-F238E27FC236}">
                  <a16:creationId xmlns:a16="http://schemas.microsoft.com/office/drawing/2014/main" id="{3B19FA9A-6E5A-47E0-9DEB-D5D040BA3247}"/>
                </a:ext>
              </a:extLst>
            </p:cNvPr>
            <p:cNvCxnSpPr>
              <a:endCxn id="18" idx="3"/>
            </p:cNvCxnSpPr>
            <p:nvPr/>
          </p:nvCxnSpPr>
          <p:spPr>
            <a:xfrm rot="10800000" flipV="1">
              <a:off x="5527676" y="1606302"/>
              <a:ext cx="2112008" cy="2291"/>
            </a:xfrm>
            <a:prstGeom prst="bentConnector3">
              <a:avLst>
                <a:gd name="adj1" fmla="val 50000"/>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grpSp>
      <p:grpSp>
        <p:nvGrpSpPr>
          <p:cNvPr id="20" name="Group 19">
            <a:extLst>
              <a:ext uri="{FF2B5EF4-FFF2-40B4-BE49-F238E27FC236}">
                <a16:creationId xmlns:a16="http://schemas.microsoft.com/office/drawing/2014/main" id="{6406063C-0298-4E8C-9540-48D370763AE8}"/>
              </a:ext>
            </a:extLst>
          </p:cNvPr>
          <p:cNvGrpSpPr/>
          <p:nvPr/>
        </p:nvGrpSpPr>
        <p:grpSpPr>
          <a:xfrm>
            <a:off x="10106518" y="1055610"/>
            <a:ext cx="1650376" cy="3130231"/>
            <a:chOff x="7639684" y="1098471"/>
            <a:chExt cx="1650376" cy="3130231"/>
          </a:xfrm>
        </p:grpSpPr>
        <p:sp>
          <p:nvSpPr>
            <p:cNvPr id="21" name="TextBox 20">
              <a:extLst>
                <a:ext uri="{FF2B5EF4-FFF2-40B4-BE49-F238E27FC236}">
                  <a16:creationId xmlns:a16="http://schemas.microsoft.com/office/drawing/2014/main" id="{37510A51-1173-4EFA-9D20-8A892B4B86C5}"/>
                </a:ext>
              </a:extLst>
            </p:cNvPr>
            <p:cNvSpPr txBox="1"/>
            <p:nvPr/>
          </p:nvSpPr>
          <p:spPr>
            <a:xfrm>
              <a:off x="7639684" y="1098471"/>
              <a:ext cx="1428116" cy="1015663"/>
            </a:xfrm>
            <a:prstGeom prst="rect">
              <a:avLst/>
            </a:prstGeom>
            <a:noFill/>
            <a:ln>
              <a:noFill/>
              <a:prstDash val="sysDash"/>
            </a:ln>
          </p:spPr>
          <p:txBody>
            <a:bodyPr wrap="square" rtlCol="0">
              <a:spAutoFit/>
            </a:bodyPr>
            <a:lstStyle/>
            <a:p>
              <a:pPr algn="ctr"/>
              <a:r>
                <a:rPr lang="en-US" sz="1200" dirty="0">
                  <a:latin typeface="Segoe UI Light" panose="020B0502040204020203" pitchFamily="34" charset="0"/>
                  <a:cs typeface="Segoe UI Light" panose="020B0502040204020203" pitchFamily="34" charset="0"/>
                </a:rPr>
                <a:t>Bugs</a:t>
              </a:r>
            </a:p>
            <a:p>
              <a:pPr algn="ctr"/>
              <a:r>
                <a:rPr lang="en-US" sz="1200" dirty="0">
                  <a:latin typeface="Segoe UI Light" panose="020B0502040204020203" pitchFamily="34" charset="0"/>
                  <a:cs typeface="Segoe UI Light" panose="020B0502040204020203" pitchFamily="34" charset="0"/>
                </a:rPr>
                <a:t>Diagnostics</a:t>
              </a:r>
            </a:p>
            <a:p>
              <a:pPr algn="ctr"/>
              <a:r>
                <a:rPr lang="en-US" sz="1200" dirty="0">
                  <a:latin typeface="Segoe UI Light" panose="020B0502040204020203" pitchFamily="34" charset="0"/>
                  <a:cs typeface="Segoe UI Light" panose="020B0502040204020203" pitchFamily="34" charset="0"/>
                </a:rPr>
                <a:t>App Monitoring</a:t>
              </a:r>
            </a:p>
            <a:p>
              <a:pPr algn="ctr"/>
              <a:r>
                <a:rPr lang="en-US" sz="1200" dirty="0">
                  <a:latin typeface="Segoe UI Light" panose="020B0502040204020203" pitchFamily="34" charset="0"/>
                  <a:cs typeface="Segoe UI Light" panose="020B0502040204020203" pitchFamily="34" charset="0"/>
                </a:rPr>
                <a:t>Infra Monitoring</a:t>
              </a:r>
            </a:p>
            <a:p>
              <a:pPr algn="ctr"/>
              <a:r>
                <a:rPr lang="en-US" sz="1200" dirty="0">
                  <a:latin typeface="Segoe UI Light" panose="020B0502040204020203" pitchFamily="34" charset="0"/>
                  <a:cs typeface="Segoe UI Light" panose="020B0502040204020203" pitchFamily="34" charset="0"/>
                </a:rPr>
                <a:t>Usage Analytics </a:t>
              </a:r>
            </a:p>
          </p:txBody>
        </p:sp>
        <p:cxnSp>
          <p:nvCxnSpPr>
            <p:cNvPr id="22" name="Elbow Connector 54">
              <a:extLst>
                <a:ext uri="{FF2B5EF4-FFF2-40B4-BE49-F238E27FC236}">
                  <a16:creationId xmlns:a16="http://schemas.microsoft.com/office/drawing/2014/main" id="{151DE8D3-0C08-4572-BC88-0F2CDF35C039}"/>
                </a:ext>
              </a:extLst>
            </p:cNvPr>
            <p:cNvCxnSpPr>
              <a:endCxn id="21" idx="2"/>
            </p:cNvCxnSpPr>
            <p:nvPr/>
          </p:nvCxnSpPr>
          <p:spPr>
            <a:xfrm rot="5400000" flipH="1" flipV="1">
              <a:off x="7295347" y="3170307"/>
              <a:ext cx="2114568" cy="2222"/>
            </a:xfrm>
            <a:prstGeom prst="bentConnector3">
              <a:avLst>
                <a:gd name="adj1" fmla="val 50000"/>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7166693F-A22C-4ABF-AE9E-7B269392750C}"/>
                </a:ext>
              </a:extLst>
            </p:cNvPr>
            <p:cNvSpPr txBox="1"/>
            <p:nvPr/>
          </p:nvSpPr>
          <p:spPr>
            <a:xfrm>
              <a:off x="8348988" y="2725097"/>
              <a:ext cx="941072" cy="1015663"/>
            </a:xfrm>
            <a:prstGeom prst="rect">
              <a:avLst/>
            </a:prstGeom>
            <a:noFill/>
            <a:ln>
              <a:noFill/>
              <a:prstDash val="sysDash"/>
            </a:ln>
          </p:spPr>
          <p:txBody>
            <a:bodyPr wrap="square" rtlCol="0">
              <a:spAutoFit/>
            </a:bodyPr>
            <a:lstStyle/>
            <a:p>
              <a:pPr algn="r"/>
              <a:r>
                <a:rPr lang="en-US" sz="1200" dirty="0">
                  <a:latin typeface="Segoe UI Light" panose="020B0502040204020203" pitchFamily="34" charset="0"/>
                  <a:cs typeface="Segoe UI Light" panose="020B0502040204020203" pitchFamily="34" charset="0"/>
                </a:rPr>
                <a:t>A/B Testing</a:t>
              </a:r>
            </a:p>
            <a:p>
              <a:pPr algn="r"/>
              <a:r>
                <a:rPr lang="en-US" sz="1200" dirty="0">
                  <a:latin typeface="Segoe UI Light" panose="020B0502040204020203" pitchFamily="34" charset="0"/>
                  <a:cs typeface="Segoe UI Light" panose="020B0502040204020203" pitchFamily="34" charset="0"/>
                </a:rPr>
                <a:t>Blue-Green/</a:t>
              </a:r>
            </a:p>
            <a:p>
              <a:pPr algn="r"/>
              <a:r>
                <a:rPr lang="en-US" sz="1200" dirty="0">
                  <a:latin typeface="Segoe UI Light" panose="020B0502040204020203" pitchFamily="34" charset="0"/>
                  <a:cs typeface="Segoe UI Light" panose="020B0502040204020203" pitchFamily="34" charset="0"/>
                </a:rPr>
                <a:t>Canary</a:t>
              </a:r>
            </a:p>
            <a:p>
              <a:pPr algn="r"/>
              <a:r>
                <a:rPr lang="en-US" sz="1200" dirty="0">
                  <a:latin typeface="Segoe UI Light" panose="020B0502040204020203" pitchFamily="34" charset="0"/>
                  <a:cs typeface="Segoe UI Light" panose="020B0502040204020203" pitchFamily="34" charset="0"/>
                </a:rPr>
                <a:t>Rollback</a:t>
              </a:r>
            </a:p>
          </p:txBody>
        </p:sp>
      </p:grpSp>
      <p:grpSp>
        <p:nvGrpSpPr>
          <p:cNvPr id="24" name="Group 23">
            <a:extLst>
              <a:ext uri="{FF2B5EF4-FFF2-40B4-BE49-F238E27FC236}">
                <a16:creationId xmlns:a16="http://schemas.microsoft.com/office/drawing/2014/main" id="{F0EE4249-E795-40DA-9528-9AE897FBF940}"/>
              </a:ext>
            </a:extLst>
          </p:cNvPr>
          <p:cNvGrpSpPr/>
          <p:nvPr/>
        </p:nvGrpSpPr>
        <p:grpSpPr>
          <a:xfrm>
            <a:off x="7982820" y="2217623"/>
            <a:ext cx="1819275" cy="2011472"/>
            <a:chOff x="5770245" y="2218977"/>
            <a:chExt cx="1819275" cy="2011472"/>
          </a:xfrm>
        </p:grpSpPr>
        <p:grpSp>
          <p:nvGrpSpPr>
            <p:cNvPr id="25" name="Group 24">
              <a:extLst>
                <a:ext uri="{FF2B5EF4-FFF2-40B4-BE49-F238E27FC236}">
                  <a16:creationId xmlns:a16="http://schemas.microsoft.com/office/drawing/2014/main" id="{7358DB1D-8D05-4BBE-8B33-F9843F558846}"/>
                </a:ext>
              </a:extLst>
            </p:cNvPr>
            <p:cNvGrpSpPr/>
            <p:nvPr/>
          </p:nvGrpSpPr>
          <p:grpSpPr>
            <a:xfrm>
              <a:off x="6125118" y="2218977"/>
              <a:ext cx="1464402" cy="1414414"/>
              <a:chOff x="6155598" y="2308444"/>
              <a:chExt cx="1464402" cy="1414414"/>
            </a:xfrm>
          </p:grpSpPr>
          <p:sp>
            <p:nvSpPr>
              <p:cNvPr id="27" name="TextBox 26">
                <a:extLst>
                  <a:ext uri="{FF2B5EF4-FFF2-40B4-BE49-F238E27FC236}">
                    <a16:creationId xmlns:a16="http://schemas.microsoft.com/office/drawing/2014/main" id="{E6E3F417-78CF-4159-92CE-5F66F38F693B}"/>
                  </a:ext>
                </a:extLst>
              </p:cNvPr>
              <p:cNvSpPr txBox="1"/>
              <p:nvPr/>
            </p:nvSpPr>
            <p:spPr>
              <a:xfrm>
                <a:off x="6191884" y="2337862"/>
                <a:ext cx="1428116" cy="1384995"/>
              </a:xfrm>
              <a:prstGeom prst="rect">
                <a:avLst/>
              </a:prstGeom>
              <a:noFill/>
              <a:ln>
                <a:noFill/>
                <a:prstDash val="sysDash"/>
              </a:ln>
            </p:spPr>
            <p:txBody>
              <a:bodyPr wrap="square" rtlCol="0">
                <a:spAutoFit/>
              </a:bodyPr>
              <a:lstStyle/>
              <a:p>
                <a:r>
                  <a:rPr lang="en-US" sz="1200" dirty="0">
                    <a:latin typeface="Segoe UI Light" panose="020B0502040204020203" pitchFamily="34" charset="0"/>
                    <a:cs typeface="Segoe UI Light" panose="020B0502040204020203" pitchFamily="34" charset="0"/>
                  </a:rPr>
                  <a:t>Code Profiling</a:t>
                </a:r>
              </a:p>
              <a:p>
                <a:r>
                  <a:rPr lang="en-US" sz="1200" dirty="0">
                    <a:latin typeface="Segoe UI Light" panose="020B0502040204020203" pitchFamily="34" charset="0"/>
                    <a:cs typeface="Segoe UI Light" panose="020B0502040204020203" pitchFamily="34" charset="0"/>
                  </a:rPr>
                  <a:t>Environment Tests</a:t>
                </a:r>
              </a:p>
              <a:p>
                <a:r>
                  <a:rPr lang="en-US" sz="1200" dirty="0">
                    <a:latin typeface="Segoe UI Light" panose="020B0502040204020203" pitchFamily="34" charset="0"/>
                    <a:cs typeface="Segoe UI Light" panose="020B0502040204020203" pitchFamily="34" charset="0"/>
                  </a:rPr>
                  <a:t>Automated Tests</a:t>
                </a:r>
              </a:p>
              <a:p>
                <a:r>
                  <a:rPr lang="en-US" sz="1200" dirty="0">
                    <a:latin typeface="Segoe UI Light" panose="020B0502040204020203" pitchFamily="34" charset="0"/>
                    <a:cs typeface="Segoe UI Light" panose="020B0502040204020203" pitchFamily="34" charset="0"/>
                  </a:rPr>
                  <a:t>Load Tests</a:t>
                </a:r>
              </a:p>
              <a:p>
                <a:r>
                  <a:rPr lang="en-US" sz="1200" dirty="0">
                    <a:latin typeface="Segoe UI Light" panose="020B0502040204020203" pitchFamily="34" charset="0"/>
                    <a:cs typeface="Segoe UI Light" panose="020B0502040204020203" pitchFamily="34" charset="0"/>
                  </a:rPr>
                  <a:t>Pen Tests</a:t>
                </a:r>
              </a:p>
              <a:p>
                <a:r>
                  <a:rPr lang="en-US" sz="1200" dirty="0">
                    <a:latin typeface="Segoe UI Light" panose="020B0502040204020203" pitchFamily="34" charset="0"/>
                    <a:cs typeface="Segoe UI Light" panose="020B0502040204020203" pitchFamily="34" charset="0"/>
                  </a:rPr>
                  <a:t>Exploratory Tests</a:t>
                </a:r>
              </a:p>
              <a:p>
                <a:r>
                  <a:rPr lang="en-US" sz="1200" dirty="0">
                    <a:latin typeface="Segoe UI Light" panose="020B0502040204020203" pitchFamily="34" charset="0"/>
                    <a:cs typeface="Segoe UI Light" panose="020B0502040204020203" pitchFamily="34" charset="0"/>
                  </a:rPr>
                  <a:t>Test Data</a:t>
                </a:r>
              </a:p>
            </p:txBody>
          </p:sp>
          <p:sp>
            <p:nvSpPr>
              <p:cNvPr id="28" name="Left Bracket 27">
                <a:extLst>
                  <a:ext uri="{FF2B5EF4-FFF2-40B4-BE49-F238E27FC236}">
                    <a16:creationId xmlns:a16="http://schemas.microsoft.com/office/drawing/2014/main" id="{FABF395C-8BA0-455B-9DCB-125D16BBF046}"/>
                  </a:ext>
                </a:extLst>
              </p:cNvPr>
              <p:cNvSpPr/>
              <p:nvPr/>
            </p:nvSpPr>
            <p:spPr>
              <a:xfrm>
                <a:off x="6155598" y="2308444"/>
                <a:ext cx="309880" cy="1414414"/>
              </a:xfrm>
              <a:prstGeom prst="leftBracket">
                <a:avLst/>
              </a:prstGeom>
              <a:ln w="19050">
                <a:solidFill>
                  <a:schemeClr val="tx1">
                    <a:lumMod val="50000"/>
                    <a:lumOff val="50000"/>
                  </a:schemeClr>
                </a:solidFill>
                <a:prstDash val="solid"/>
              </a:ln>
            </p:spPr>
            <p:style>
              <a:lnRef idx="2">
                <a:schemeClr val="dk1"/>
              </a:lnRef>
              <a:fillRef idx="0">
                <a:schemeClr val="dk1"/>
              </a:fillRef>
              <a:effectRef idx="1">
                <a:schemeClr val="dk1"/>
              </a:effectRef>
              <a:fontRef idx="minor">
                <a:schemeClr val="tx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grpSp>
        <p:cxnSp>
          <p:nvCxnSpPr>
            <p:cNvPr id="26" name="Elbow Connector 43">
              <a:extLst>
                <a:ext uri="{FF2B5EF4-FFF2-40B4-BE49-F238E27FC236}">
                  <a16:creationId xmlns:a16="http://schemas.microsoft.com/office/drawing/2014/main" id="{44E4FF2F-B602-44DD-A037-6853287A6379}"/>
                </a:ext>
              </a:extLst>
            </p:cNvPr>
            <p:cNvCxnSpPr>
              <a:endCxn id="28" idx="1"/>
            </p:cNvCxnSpPr>
            <p:nvPr/>
          </p:nvCxnSpPr>
          <p:spPr>
            <a:xfrm rot="5400000" flipH="1" flipV="1">
              <a:off x="5295549" y="3400880"/>
              <a:ext cx="1304265" cy="354874"/>
            </a:xfrm>
            <a:prstGeom prst="bentConnector2">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grpSp>
      <p:grpSp>
        <p:nvGrpSpPr>
          <p:cNvPr id="29" name="Group 28">
            <a:extLst>
              <a:ext uri="{FF2B5EF4-FFF2-40B4-BE49-F238E27FC236}">
                <a16:creationId xmlns:a16="http://schemas.microsoft.com/office/drawing/2014/main" id="{EB6AB004-069F-4EFF-BAE5-514A13EE8215}"/>
              </a:ext>
            </a:extLst>
          </p:cNvPr>
          <p:cNvGrpSpPr/>
          <p:nvPr/>
        </p:nvGrpSpPr>
        <p:grpSpPr>
          <a:xfrm>
            <a:off x="4404678" y="2096638"/>
            <a:ext cx="2559660" cy="1397515"/>
            <a:chOff x="2880678" y="2335035"/>
            <a:chExt cx="2559660" cy="1159118"/>
          </a:xfrm>
        </p:grpSpPr>
        <p:sp>
          <p:nvSpPr>
            <p:cNvPr id="30" name="TextBox 29">
              <a:extLst>
                <a:ext uri="{FF2B5EF4-FFF2-40B4-BE49-F238E27FC236}">
                  <a16:creationId xmlns:a16="http://schemas.microsoft.com/office/drawing/2014/main" id="{11165200-C8F6-4EA0-99EB-CEDEC53C61AD}"/>
                </a:ext>
              </a:extLst>
            </p:cNvPr>
            <p:cNvSpPr txBox="1"/>
            <p:nvPr/>
          </p:nvSpPr>
          <p:spPr>
            <a:xfrm>
              <a:off x="3296920" y="2360434"/>
              <a:ext cx="2143418" cy="842405"/>
            </a:xfrm>
            <a:prstGeom prst="rect">
              <a:avLst/>
            </a:prstGeom>
            <a:noFill/>
            <a:ln>
              <a:noFill/>
              <a:prstDash val="sysDash"/>
            </a:ln>
          </p:spPr>
          <p:txBody>
            <a:bodyPr wrap="square" rtlCol="0">
              <a:spAutoFit/>
            </a:bodyPr>
            <a:lstStyle/>
            <a:p>
              <a:r>
                <a:rPr lang="en-US" sz="1200" dirty="0">
                  <a:latin typeface="Segoe UI Light" panose="020B0502040204020203" pitchFamily="34" charset="0"/>
                  <a:cs typeface="Segoe UI Light" panose="020B0502040204020203" pitchFamily="34" charset="0"/>
                </a:rPr>
                <a:t>Unit tests</a:t>
              </a:r>
            </a:p>
            <a:p>
              <a:r>
                <a:rPr lang="en-US" sz="1200" dirty="0">
                  <a:latin typeface="Segoe UI Light" panose="020B0502040204020203" pitchFamily="34" charset="0"/>
                  <a:cs typeface="Segoe UI Light" panose="020B0502040204020203" pitchFamily="34" charset="0"/>
                </a:rPr>
                <a:t>Code Coverage</a:t>
              </a:r>
            </a:p>
            <a:p>
              <a:r>
                <a:rPr lang="en-US" sz="1200" dirty="0">
                  <a:latin typeface="Segoe UI Light" panose="020B0502040204020203" pitchFamily="34" charset="0"/>
                  <a:cs typeface="Segoe UI Light" panose="020B0502040204020203" pitchFamily="34" charset="0"/>
                </a:rPr>
                <a:t>Code Analytics</a:t>
              </a:r>
            </a:p>
            <a:p>
              <a:r>
                <a:rPr lang="en-US" sz="1200" dirty="0">
                  <a:latin typeface="Segoe UI Light" panose="020B0502040204020203" pitchFamily="34" charset="0"/>
                  <a:cs typeface="Segoe UI Light" panose="020B0502040204020203" pitchFamily="34" charset="0"/>
                </a:rPr>
                <a:t>Code Metrics</a:t>
              </a:r>
            </a:p>
            <a:p>
              <a:r>
                <a:rPr lang="en-US" sz="1200" dirty="0">
                  <a:latin typeface="Segoe UI Light" panose="020B0502040204020203" pitchFamily="34" charset="0"/>
                  <a:cs typeface="Segoe UI Light" panose="020B0502040204020203" pitchFamily="34" charset="0"/>
                </a:rPr>
                <a:t>Code Vulnerabilities </a:t>
              </a:r>
            </a:p>
          </p:txBody>
        </p:sp>
        <p:sp>
          <p:nvSpPr>
            <p:cNvPr id="31" name="Left Bracket 30">
              <a:extLst>
                <a:ext uri="{FF2B5EF4-FFF2-40B4-BE49-F238E27FC236}">
                  <a16:creationId xmlns:a16="http://schemas.microsoft.com/office/drawing/2014/main" id="{3770F0DC-9B71-4F68-842E-460086BD54F0}"/>
                </a:ext>
              </a:extLst>
            </p:cNvPr>
            <p:cNvSpPr/>
            <p:nvPr/>
          </p:nvSpPr>
          <p:spPr>
            <a:xfrm>
              <a:off x="3220720" y="2335035"/>
              <a:ext cx="309880" cy="838200"/>
            </a:xfrm>
            <a:prstGeom prst="leftBracket">
              <a:avLst/>
            </a:prstGeom>
            <a:ln w="19050">
              <a:solidFill>
                <a:schemeClr val="tx1">
                  <a:lumMod val="50000"/>
                  <a:lumOff val="50000"/>
                </a:schemeClr>
              </a:solidFill>
              <a:prstDash val="solid"/>
            </a:ln>
          </p:spPr>
          <p:style>
            <a:lnRef idx="2">
              <a:schemeClr val="dk1"/>
            </a:lnRef>
            <a:fillRef idx="0">
              <a:schemeClr val="dk1"/>
            </a:fillRef>
            <a:effectRef idx="1">
              <a:schemeClr val="dk1"/>
            </a:effectRef>
            <a:fontRef idx="minor">
              <a:schemeClr val="tx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cxnSp>
          <p:nvCxnSpPr>
            <p:cNvPr id="32" name="Elbow Connector 16">
              <a:extLst>
                <a:ext uri="{FF2B5EF4-FFF2-40B4-BE49-F238E27FC236}">
                  <a16:creationId xmlns:a16="http://schemas.microsoft.com/office/drawing/2014/main" id="{64053B1B-1BEB-4B1C-89E6-69444A7975ED}"/>
                </a:ext>
              </a:extLst>
            </p:cNvPr>
            <p:cNvCxnSpPr>
              <a:endCxn id="31" idx="1"/>
            </p:cNvCxnSpPr>
            <p:nvPr/>
          </p:nvCxnSpPr>
          <p:spPr>
            <a:xfrm rot="5400000" flipH="1" flipV="1">
              <a:off x="2680690" y="2954123"/>
              <a:ext cx="740018" cy="340042"/>
            </a:xfrm>
            <a:prstGeom prst="bentConnector2">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grpSp>
      <p:grpSp>
        <p:nvGrpSpPr>
          <p:cNvPr id="33" name="Group 32">
            <a:extLst>
              <a:ext uri="{FF2B5EF4-FFF2-40B4-BE49-F238E27FC236}">
                <a16:creationId xmlns:a16="http://schemas.microsoft.com/office/drawing/2014/main" id="{E4C8A288-8B44-4367-9F91-0C5E353C347C}"/>
              </a:ext>
            </a:extLst>
          </p:cNvPr>
          <p:cNvGrpSpPr/>
          <p:nvPr/>
        </p:nvGrpSpPr>
        <p:grpSpPr>
          <a:xfrm>
            <a:off x="3647442" y="3494153"/>
            <a:ext cx="1250315" cy="753918"/>
            <a:chOff x="2123441" y="3494153"/>
            <a:chExt cx="1250315" cy="753918"/>
          </a:xfrm>
        </p:grpSpPr>
        <p:sp>
          <p:nvSpPr>
            <p:cNvPr id="34" name="Rounded Rectangle 8">
              <a:extLst>
                <a:ext uri="{FF2B5EF4-FFF2-40B4-BE49-F238E27FC236}">
                  <a16:creationId xmlns:a16="http://schemas.microsoft.com/office/drawing/2014/main" id="{7D46C987-0237-4DE0-85CB-E340D246806B}"/>
                </a:ext>
              </a:extLst>
            </p:cNvPr>
            <p:cNvSpPr/>
            <p:nvPr/>
          </p:nvSpPr>
          <p:spPr>
            <a:xfrm>
              <a:off x="2387600" y="3494153"/>
              <a:ext cx="986156" cy="449118"/>
            </a:xfrm>
            <a:prstGeom prst="roundRect">
              <a:avLst/>
            </a:prstGeom>
            <a:solidFill>
              <a:schemeClr val="accent6">
                <a:lumMod val="20000"/>
                <a:lumOff val="80000"/>
              </a:schemeClr>
            </a:solidFill>
            <a:ln>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solidFill>
                    <a:schemeClr val="accent5">
                      <a:lumMod val="50000"/>
                    </a:schemeClr>
                  </a:solidFill>
                  <a:latin typeface="Segoe UI Light" panose="020B0502040204020203" pitchFamily="34" charset="0"/>
                  <a:cs typeface="Segoe UI Light" panose="020B0502040204020203" pitchFamily="34" charset="0"/>
                </a:rPr>
                <a:t>Build</a:t>
              </a:r>
            </a:p>
          </p:txBody>
        </p:sp>
        <p:cxnSp>
          <p:nvCxnSpPr>
            <p:cNvPr id="35" name="Elbow Connector 21">
              <a:extLst>
                <a:ext uri="{FF2B5EF4-FFF2-40B4-BE49-F238E27FC236}">
                  <a16:creationId xmlns:a16="http://schemas.microsoft.com/office/drawing/2014/main" id="{041454C1-CA3E-46F8-B44E-3727AB442B64}"/>
                </a:ext>
              </a:extLst>
            </p:cNvPr>
            <p:cNvCxnSpPr>
              <a:endCxn id="34" idx="1"/>
            </p:cNvCxnSpPr>
            <p:nvPr/>
          </p:nvCxnSpPr>
          <p:spPr>
            <a:xfrm rot="5400000" flipH="1" flipV="1">
              <a:off x="1990841" y="3851312"/>
              <a:ext cx="529359" cy="264160"/>
            </a:xfrm>
            <a:prstGeom prst="bentConnector2">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grpSp>
      <p:grpSp>
        <p:nvGrpSpPr>
          <p:cNvPr id="36" name="Group 35">
            <a:extLst>
              <a:ext uri="{FF2B5EF4-FFF2-40B4-BE49-F238E27FC236}">
                <a16:creationId xmlns:a16="http://schemas.microsoft.com/office/drawing/2014/main" id="{F6D7A565-EA6F-4A2B-92B1-7EFC5AFF3D2E}"/>
              </a:ext>
            </a:extLst>
          </p:cNvPr>
          <p:cNvGrpSpPr/>
          <p:nvPr/>
        </p:nvGrpSpPr>
        <p:grpSpPr>
          <a:xfrm>
            <a:off x="2580640" y="3442751"/>
            <a:ext cx="1447800" cy="2077860"/>
            <a:chOff x="1056640" y="3442751"/>
            <a:chExt cx="1447800" cy="2077860"/>
          </a:xfrm>
        </p:grpSpPr>
        <p:cxnSp>
          <p:nvCxnSpPr>
            <p:cNvPr id="37" name="Elbow Connector 27">
              <a:extLst>
                <a:ext uri="{FF2B5EF4-FFF2-40B4-BE49-F238E27FC236}">
                  <a16:creationId xmlns:a16="http://schemas.microsoft.com/office/drawing/2014/main" id="{CCB53EE7-FD50-4BD1-9C20-126A0E4B4ADB}"/>
                </a:ext>
              </a:extLst>
            </p:cNvPr>
            <p:cNvCxnSpPr>
              <a:endCxn id="39" idx="1"/>
            </p:cNvCxnSpPr>
            <p:nvPr/>
          </p:nvCxnSpPr>
          <p:spPr>
            <a:xfrm>
              <a:off x="1056640" y="4626531"/>
              <a:ext cx="685800" cy="2540"/>
            </a:xfrm>
            <a:prstGeom prst="bentConnector3">
              <a:avLst>
                <a:gd name="adj1" fmla="val 50000"/>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8" name="Elbow Connector 30">
              <a:extLst>
                <a:ext uri="{FF2B5EF4-FFF2-40B4-BE49-F238E27FC236}">
                  <a16:creationId xmlns:a16="http://schemas.microsoft.com/office/drawing/2014/main" id="{D96B6281-F601-4BB8-B4CC-97A8C2355EBF}"/>
                </a:ext>
              </a:extLst>
            </p:cNvPr>
            <p:cNvCxnSpPr>
              <a:endCxn id="39" idx="1"/>
            </p:cNvCxnSpPr>
            <p:nvPr/>
          </p:nvCxnSpPr>
          <p:spPr>
            <a:xfrm>
              <a:off x="1076960" y="3742611"/>
              <a:ext cx="665480" cy="886460"/>
            </a:xfrm>
            <a:prstGeom prst="bentConnector3">
              <a:avLst>
                <a:gd name="adj1" fmla="val 50000"/>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39" name="Rectangle 38">
              <a:extLst>
                <a:ext uri="{FF2B5EF4-FFF2-40B4-BE49-F238E27FC236}">
                  <a16:creationId xmlns:a16="http://schemas.microsoft.com/office/drawing/2014/main" id="{690115BD-2BB8-41B4-815D-4C09B7C2BCA1}"/>
                </a:ext>
              </a:extLst>
            </p:cNvPr>
            <p:cNvSpPr/>
            <p:nvPr/>
          </p:nvSpPr>
          <p:spPr>
            <a:xfrm>
              <a:off x="1742440" y="4248071"/>
              <a:ext cx="762000" cy="762000"/>
            </a:xfrm>
            <a:prstGeom prst="rect">
              <a:avLst/>
            </a:prstGeom>
            <a:solidFill>
              <a:schemeClr val="bg1">
                <a:lumMod val="95000"/>
              </a:schemeClr>
            </a:solid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lumMod val="75000"/>
                      <a:lumOff val="25000"/>
                    </a:schemeClr>
                  </a:solidFill>
                  <a:latin typeface="Segoe UI Light" panose="020B0502040204020203" pitchFamily="34" charset="0"/>
                  <a:cs typeface="Segoe UI Light" panose="020B0502040204020203" pitchFamily="34" charset="0"/>
                </a:rPr>
                <a:t>Version Control</a:t>
              </a:r>
            </a:p>
          </p:txBody>
        </p:sp>
        <p:cxnSp>
          <p:nvCxnSpPr>
            <p:cNvPr id="40" name="Elbow Connector 24">
              <a:extLst>
                <a:ext uri="{FF2B5EF4-FFF2-40B4-BE49-F238E27FC236}">
                  <a16:creationId xmlns:a16="http://schemas.microsoft.com/office/drawing/2014/main" id="{1FE61A6E-C8A9-482D-AD37-F680102A2D8A}"/>
                </a:ext>
              </a:extLst>
            </p:cNvPr>
            <p:cNvCxnSpPr>
              <a:endCxn id="39" idx="1"/>
            </p:cNvCxnSpPr>
            <p:nvPr/>
          </p:nvCxnSpPr>
          <p:spPr>
            <a:xfrm flipV="1">
              <a:off x="1056640" y="4629071"/>
              <a:ext cx="685800" cy="891540"/>
            </a:xfrm>
            <a:prstGeom prst="bentConnector3">
              <a:avLst>
                <a:gd name="adj1" fmla="val 50000"/>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11817860-45DC-46D0-950F-5A8FA35E18B9}"/>
                </a:ext>
              </a:extLst>
            </p:cNvPr>
            <p:cNvSpPr txBox="1"/>
            <p:nvPr/>
          </p:nvSpPr>
          <p:spPr>
            <a:xfrm>
              <a:off x="1098755" y="3442751"/>
              <a:ext cx="969329" cy="276999"/>
            </a:xfrm>
            <a:prstGeom prst="rect">
              <a:avLst/>
            </a:prstGeom>
            <a:noFill/>
            <a:ln>
              <a:noFill/>
              <a:prstDash val="sysDash"/>
            </a:ln>
          </p:spPr>
          <p:txBody>
            <a:bodyPr wrap="square" rtlCol="0">
              <a:spAutoFit/>
            </a:bodyPr>
            <a:lstStyle/>
            <a:p>
              <a:r>
                <a:rPr lang="en-US" sz="1200" dirty="0">
                  <a:latin typeface="Segoe UI Light" panose="020B0502040204020203" pitchFamily="34" charset="0"/>
                  <a:cs typeface="Segoe UI Light" panose="020B0502040204020203" pitchFamily="34" charset="0"/>
                </a:rPr>
                <a:t>Check-In</a:t>
              </a:r>
            </a:p>
          </p:txBody>
        </p:sp>
      </p:grpSp>
      <p:grpSp>
        <p:nvGrpSpPr>
          <p:cNvPr id="42" name="Group 41">
            <a:extLst>
              <a:ext uri="{FF2B5EF4-FFF2-40B4-BE49-F238E27FC236}">
                <a16:creationId xmlns:a16="http://schemas.microsoft.com/office/drawing/2014/main" id="{008F11D2-35C6-4FB0-8550-CF1A396578C4}"/>
              </a:ext>
            </a:extLst>
          </p:cNvPr>
          <p:cNvGrpSpPr/>
          <p:nvPr/>
        </p:nvGrpSpPr>
        <p:grpSpPr>
          <a:xfrm>
            <a:off x="3261362" y="5232244"/>
            <a:ext cx="7941500" cy="718160"/>
            <a:chOff x="1920241" y="5180253"/>
            <a:chExt cx="6995161" cy="718160"/>
          </a:xfrm>
        </p:grpSpPr>
        <p:sp>
          <p:nvSpPr>
            <p:cNvPr id="43" name="Left Bracket 42">
              <a:extLst>
                <a:ext uri="{FF2B5EF4-FFF2-40B4-BE49-F238E27FC236}">
                  <a16:creationId xmlns:a16="http://schemas.microsoft.com/office/drawing/2014/main" id="{8DBE375B-E780-4219-B49A-F3DB992467CC}"/>
                </a:ext>
              </a:extLst>
            </p:cNvPr>
            <p:cNvSpPr/>
            <p:nvPr/>
          </p:nvSpPr>
          <p:spPr>
            <a:xfrm rot="16200000">
              <a:off x="5220536" y="1879958"/>
              <a:ext cx="394572" cy="6995161"/>
            </a:xfrm>
            <a:prstGeom prst="leftBracket">
              <a:avLst/>
            </a:prstGeom>
            <a:ln w="38100">
              <a:solidFill>
                <a:srgbClr val="5F8799"/>
              </a:solidFill>
              <a:prstDash val="solid"/>
            </a:ln>
          </p:spPr>
          <p:style>
            <a:lnRef idx="2">
              <a:schemeClr val="dk1"/>
            </a:lnRef>
            <a:fillRef idx="0">
              <a:schemeClr val="dk1"/>
            </a:fillRef>
            <a:effectRef idx="1">
              <a:schemeClr val="dk1"/>
            </a:effectRef>
            <a:fontRef idx="minor">
              <a:schemeClr val="tx1"/>
            </a:fontRef>
          </p:style>
          <p:txBody>
            <a:bodyPr rtlCol="0" anchor="ctr"/>
            <a:lstStyle/>
            <a:p>
              <a:pPr algn="ctr"/>
              <a:endParaRPr lang="en-US">
                <a:solidFill>
                  <a:schemeClr val="accent1">
                    <a:lumMod val="75000"/>
                  </a:schemeClr>
                </a:solidFill>
                <a:latin typeface="Segoe UI Light" panose="020B0502040204020203" pitchFamily="34" charset="0"/>
                <a:cs typeface="Segoe UI Light" panose="020B0502040204020203" pitchFamily="34" charset="0"/>
              </a:endParaRPr>
            </a:p>
          </p:txBody>
        </p:sp>
        <p:sp>
          <p:nvSpPr>
            <p:cNvPr id="44" name="TextBox 43">
              <a:extLst>
                <a:ext uri="{FF2B5EF4-FFF2-40B4-BE49-F238E27FC236}">
                  <a16:creationId xmlns:a16="http://schemas.microsoft.com/office/drawing/2014/main" id="{D8764B99-488F-414E-A4CC-F36A43AF2736}"/>
                </a:ext>
              </a:extLst>
            </p:cNvPr>
            <p:cNvSpPr txBox="1"/>
            <p:nvPr/>
          </p:nvSpPr>
          <p:spPr>
            <a:xfrm>
              <a:off x="3881122" y="5529081"/>
              <a:ext cx="3073400" cy="369332"/>
            </a:xfrm>
            <a:prstGeom prst="rect">
              <a:avLst/>
            </a:prstGeom>
            <a:noFill/>
            <a:ln>
              <a:noFill/>
              <a:prstDash val="sysDash"/>
            </a:ln>
          </p:spPr>
          <p:txBody>
            <a:bodyPr wrap="square" rtlCol="0">
              <a:spAutoFit/>
            </a:bodyPr>
            <a:lstStyle/>
            <a:p>
              <a:r>
                <a:rPr lang="en-US" b="1" dirty="0">
                  <a:solidFill>
                    <a:schemeClr val="accent1">
                      <a:lumMod val="75000"/>
                    </a:schemeClr>
                  </a:solidFill>
                  <a:latin typeface="Segoe UI Light" panose="020B0502040204020203" pitchFamily="34" charset="0"/>
                  <a:cs typeface="Segoe UI Light" panose="020B0502040204020203" pitchFamily="34" charset="0"/>
                </a:rPr>
                <a:t>Software Delivery Pipeline</a:t>
              </a:r>
            </a:p>
          </p:txBody>
        </p:sp>
      </p:grpSp>
      <p:sp>
        <p:nvSpPr>
          <p:cNvPr id="45" name="TextBox 44">
            <a:extLst>
              <a:ext uri="{FF2B5EF4-FFF2-40B4-BE49-F238E27FC236}">
                <a16:creationId xmlns:a16="http://schemas.microsoft.com/office/drawing/2014/main" id="{77E6B592-D0C2-4DA1-8CCE-9796FE8ECC61}"/>
              </a:ext>
            </a:extLst>
          </p:cNvPr>
          <p:cNvSpPr txBox="1"/>
          <p:nvPr/>
        </p:nvSpPr>
        <p:spPr>
          <a:xfrm>
            <a:off x="1936445" y="5906701"/>
            <a:ext cx="1270925" cy="523220"/>
          </a:xfrm>
          <a:prstGeom prst="rect">
            <a:avLst/>
          </a:prstGeom>
          <a:noFill/>
          <a:ln>
            <a:noFill/>
            <a:prstDash val="sysDash"/>
          </a:ln>
        </p:spPr>
        <p:txBody>
          <a:bodyPr wrap="square" rtlCol="0">
            <a:spAutoFit/>
          </a:bodyPr>
          <a:lstStyle/>
          <a:p>
            <a:pPr algn="r"/>
            <a:r>
              <a:rPr lang="en-US" sz="1400" b="1" i="1" dirty="0">
                <a:solidFill>
                  <a:schemeClr val="tx1">
                    <a:lumMod val="65000"/>
                    <a:lumOff val="35000"/>
                  </a:schemeClr>
                </a:solidFill>
                <a:latin typeface="Segoe UI Light" panose="020B0502040204020203" pitchFamily="34" charset="0"/>
                <a:cs typeface="Segoe UI Light" panose="020B0502040204020203" pitchFamily="34" charset="0"/>
              </a:rPr>
              <a:t>Business Innovation</a:t>
            </a:r>
          </a:p>
        </p:txBody>
      </p:sp>
      <p:sp>
        <p:nvSpPr>
          <p:cNvPr id="46" name="TextBox 45">
            <a:extLst>
              <a:ext uri="{FF2B5EF4-FFF2-40B4-BE49-F238E27FC236}">
                <a16:creationId xmlns:a16="http://schemas.microsoft.com/office/drawing/2014/main" id="{3D5ABA8A-A955-43AF-8262-A533779E9616}"/>
              </a:ext>
            </a:extLst>
          </p:cNvPr>
          <p:cNvSpPr txBox="1"/>
          <p:nvPr/>
        </p:nvSpPr>
        <p:spPr>
          <a:xfrm>
            <a:off x="3229998" y="5906701"/>
            <a:ext cx="1174680" cy="523220"/>
          </a:xfrm>
          <a:prstGeom prst="rect">
            <a:avLst/>
          </a:prstGeom>
          <a:noFill/>
          <a:ln>
            <a:noFill/>
            <a:prstDash val="sysDash"/>
          </a:ln>
        </p:spPr>
        <p:txBody>
          <a:bodyPr wrap="square" rtlCol="0">
            <a:spAutoFit/>
          </a:bodyPr>
          <a:lstStyle/>
          <a:p>
            <a:r>
              <a:rPr lang="en-US" sz="1400" b="1" i="1" dirty="0">
                <a:solidFill>
                  <a:schemeClr val="tx1">
                    <a:lumMod val="65000"/>
                    <a:lumOff val="35000"/>
                  </a:schemeClr>
                </a:solidFill>
                <a:latin typeface="Segoe UI Light" panose="020B0502040204020203" pitchFamily="34" charset="0"/>
                <a:cs typeface="Segoe UI Light" panose="020B0502040204020203" pitchFamily="34" charset="0"/>
              </a:rPr>
              <a:t>Business </a:t>
            </a:r>
          </a:p>
          <a:p>
            <a:r>
              <a:rPr lang="en-US" sz="1400" b="1" i="1" dirty="0">
                <a:solidFill>
                  <a:schemeClr val="tx1">
                    <a:lumMod val="65000"/>
                    <a:lumOff val="35000"/>
                  </a:schemeClr>
                </a:solidFill>
                <a:latin typeface="Segoe UI Light" panose="020B0502040204020203" pitchFamily="34" charset="0"/>
                <a:cs typeface="Segoe UI Light" panose="020B0502040204020203" pitchFamily="34" charset="0"/>
              </a:rPr>
              <a:t>Agility</a:t>
            </a:r>
          </a:p>
        </p:txBody>
      </p:sp>
      <p:grpSp>
        <p:nvGrpSpPr>
          <p:cNvPr id="47" name="Group 46">
            <a:extLst>
              <a:ext uri="{FF2B5EF4-FFF2-40B4-BE49-F238E27FC236}">
                <a16:creationId xmlns:a16="http://schemas.microsoft.com/office/drawing/2014/main" id="{6A841A6F-1DA9-47F5-B8DF-874B4EE68C71}"/>
              </a:ext>
            </a:extLst>
          </p:cNvPr>
          <p:cNvGrpSpPr/>
          <p:nvPr/>
        </p:nvGrpSpPr>
        <p:grpSpPr>
          <a:xfrm>
            <a:off x="5365611" y="4230449"/>
            <a:ext cx="3184368" cy="1070738"/>
            <a:chOff x="3841611" y="4230449"/>
            <a:chExt cx="3184368" cy="1070738"/>
          </a:xfrm>
        </p:grpSpPr>
        <p:sp>
          <p:nvSpPr>
            <p:cNvPr id="48" name="Rectangle 47">
              <a:extLst>
                <a:ext uri="{FF2B5EF4-FFF2-40B4-BE49-F238E27FC236}">
                  <a16:creationId xmlns:a16="http://schemas.microsoft.com/office/drawing/2014/main" id="{95A475FC-76AE-4D43-ACB3-CB191F746FB0}"/>
                </a:ext>
              </a:extLst>
            </p:cNvPr>
            <p:cNvSpPr/>
            <p:nvPr/>
          </p:nvSpPr>
          <p:spPr>
            <a:xfrm>
              <a:off x="6181865" y="4230449"/>
              <a:ext cx="844114" cy="762000"/>
            </a:xfrm>
            <a:prstGeom prst="rect">
              <a:avLst/>
            </a:prstGeom>
            <a:solidFill>
              <a:schemeClr val="accent3">
                <a:lumMod val="20000"/>
                <a:lumOff val="80000"/>
              </a:schemeClr>
            </a:solidFill>
            <a:ln>
              <a:solidFill>
                <a:schemeClr val="accent3">
                  <a:lumMod val="60000"/>
                  <a:lumOff val="40000"/>
                </a:schemeClr>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solidFill>
                    <a:schemeClr val="accent3">
                      <a:lumMod val="50000"/>
                    </a:schemeClr>
                  </a:solidFill>
                  <a:latin typeface="Segoe UI Light" panose="020B0502040204020203" pitchFamily="34" charset="0"/>
                  <a:cs typeface="Segoe UI Light" panose="020B0502040204020203" pitchFamily="34" charset="0"/>
                </a:rPr>
                <a:t>QA/Test</a:t>
              </a:r>
            </a:p>
          </p:txBody>
        </p:sp>
        <p:grpSp>
          <p:nvGrpSpPr>
            <p:cNvPr id="49" name="Group 48">
              <a:extLst>
                <a:ext uri="{FF2B5EF4-FFF2-40B4-BE49-F238E27FC236}">
                  <a16:creationId xmlns:a16="http://schemas.microsoft.com/office/drawing/2014/main" id="{1D216303-C091-49A0-A907-531457C6D421}"/>
                </a:ext>
              </a:extLst>
            </p:cNvPr>
            <p:cNvGrpSpPr/>
            <p:nvPr/>
          </p:nvGrpSpPr>
          <p:grpSpPr>
            <a:xfrm>
              <a:off x="3841611" y="4610021"/>
              <a:ext cx="2340254" cy="691166"/>
              <a:chOff x="3841611" y="4610021"/>
              <a:chExt cx="2340254" cy="691166"/>
            </a:xfrm>
          </p:grpSpPr>
          <p:cxnSp>
            <p:nvCxnSpPr>
              <p:cNvPr id="50" name="Elbow Connector 38">
                <a:extLst>
                  <a:ext uri="{FF2B5EF4-FFF2-40B4-BE49-F238E27FC236}">
                    <a16:creationId xmlns:a16="http://schemas.microsoft.com/office/drawing/2014/main" id="{8603BA1B-E512-44F5-8001-51FA72049956}"/>
                  </a:ext>
                </a:extLst>
              </p:cNvPr>
              <p:cNvCxnSpPr>
                <a:cxnSpLocks/>
                <a:endCxn id="48" idx="1"/>
              </p:cNvCxnSpPr>
              <p:nvPr/>
            </p:nvCxnSpPr>
            <p:spPr>
              <a:xfrm>
                <a:off x="3841611" y="4610021"/>
                <a:ext cx="2340254" cy="1428"/>
              </a:xfrm>
              <a:prstGeom prst="bentConnector3">
                <a:avLst>
                  <a:gd name="adj1" fmla="val 50000"/>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51" name="TextBox 50">
                <a:extLst>
                  <a:ext uri="{FF2B5EF4-FFF2-40B4-BE49-F238E27FC236}">
                    <a16:creationId xmlns:a16="http://schemas.microsoft.com/office/drawing/2014/main" id="{CEFE5506-8ED1-47AD-80A3-5086B6C02024}"/>
                  </a:ext>
                </a:extLst>
              </p:cNvPr>
              <p:cNvSpPr txBox="1"/>
              <p:nvPr/>
            </p:nvSpPr>
            <p:spPr>
              <a:xfrm>
                <a:off x="3962496" y="4654856"/>
                <a:ext cx="1143000" cy="646331"/>
              </a:xfrm>
              <a:prstGeom prst="rect">
                <a:avLst/>
              </a:prstGeom>
              <a:noFill/>
              <a:ln>
                <a:noFill/>
                <a:prstDash val="sysDash"/>
              </a:ln>
            </p:spPr>
            <p:txBody>
              <a:bodyPr wrap="square" rtlCol="0">
                <a:spAutoFit/>
              </a:bodyPr>
              <a:lstStyle/>
              <a:p>
                <a:r>
                  <a:rPr lang="en-US" sz="1200" dirty="0">
                    <a:latin typeface="Segoe UI Light" panose="020B0502040204020203" pitchFamily="34" charset="0"/>
                    <a:cs typeface="Segoe UI Light" panose="020B0502040204020203" pitchFamily="34" charset="0"/>
                  </a:rPr>
                  <a:t>Provision Infra</a:t>
                </a:r>
              </a:p>
              <a:p>
                <a:r>
                  <a:rPr lang="en-US" sz="1200" dirty="0">
                    <a:latin typeface="Segoe UI Light" panose="020B0502040204020203" pitchFamily="34" charset="0"/>
                    <a:cs typeface="Segoe UI Light" panose="020B0502040204020203" pitchFamily="34" charset="0"/>
                  </a:rPr>
                  <a:t>Deploy App</a:t>
                </a:r>
              </a:p>
              <a:p>
                <a:r>
                  <a:rPr lang="en-US" sz="1200" dirty="0">
                    <a:latin typeface="Segoe UI Light" panose="020B0502040204020203" pitchFamily="34" charset="0"/>
                    <a:cs typeface="Segoe UI Light" panose="020B0502040204020203" pitchFamily="34" charset="0"/>
                  </a:rPr>
                  <a:t>Deploy Tests</a:t>
                </a:r>
              </a:p>
            </p:txBody>
          </p:sp>
        </p:grpSp>
      </p:grpSp>
      <p:sp>
        <p:nvSpPr>
          <p:cNvPr id="52" name="Rectangle 51">
            <a:extLst>
              <a:ext uri="{FF2B5EF4-FFF2-40B4-BE49-F238E27FC236}">
                <a16:creationId xmlns:a16="http://schemas.microsoft.com/office/drawing/2014/main" id="{8E1C8F18-7E27-4394-8F12-1B63D609B194}"/>
              </a:ext>
            </a:extLst>
          </p:cNvPr>
          <p:cNvSpPr/>
          <p:nvPr/>
        </p:nvSpPr>
        <p:spPr>
          <a:xfrm>
            <a:off x="204204" y="-77821"/>
            <a:ext cx="7488803" cy="112806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800" b="1" dirty="0">
                <a:latin typeface="+mj-lt"/>
                <a:ea typeface="+mj-ea"/>
                <a:cs typeface="+mj-cs"/>
              </a:rPr>
              <a:t>DevSecOps Release Management Process - Flowchart</a:t>
            </a:r>
          </a:p>
        </p:txBody>
      </p:sp>
      <p:grpSp>
        <p:nvGrpSpPr>
          <p:cNvPr id="53" name="Group 52">
            <a:extLst>
              <a:ext uri="{FF2B5EF4-FFF2-40B4-BE49-F238E27FC236}">
                <a16:creationId xmlns:a16="http://schemas.microsoft.com/office/drawing/2014/main" id="{1F3B812C-0278-4561-8544-5AC03D549970}"/>
              </a:ext>
            </a:extLst>
          </p:cNvPr>
          <p:cNvGrpSpPr/>
          <p:nvPr/>
        </p:nvGrpSpPr>
        <p:grpSpPr>
          <a:xfrm>
            <a:off x="2209800" y="1075214"/>
            <a:ext cx="3850814" cy="2421016"/>
            <a:chOff x="685800" y="1075214"/>
            <a:chExt cx="3850814" cy="2421016"/>
          </a:xfrm>
        </p:grpSpPr>
        <p:sp>
          <p:nvSpPr>
            <p:cNvPr id="54" name="Rectangle 53">
              <a:extLst>
                <a:ext uri="{FF2B5EF4-FFF2-40B4-BE49-F238E27FC236}">
                  <a16:creationId xmlns:a16="http://schemas.microsoft.com/office/drawing/2014/main" id="{99149EE1-BE06-46EA-8F8D-94B1481573BE}"/>
                </a:ext>
              </a:extLst>
            </p:cNvPr>
            <p:cNvSpPr/>
            <p:nvPr/>
          </p:nvSpPr>
          <p:spPr>
            <a:xfrm>
              <a:off x="2424606" y="1075214"/>
              <a:ext cx="836928" cy="762000"/>
            </a:xfrm>
            <a:prstGeom prst="rect">
              <a:avLst/>
            </a:prstGeom>
            <a:solidFill>
              <a:schemeClr val="bg1">
                <a:lumMod val="95000"/>
              </a:schemeClr>
            </a:solid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solidFill>
                    <a:schemeClr val="tx1">
                      <a:lumMod val="75000"/>
                      <a:lumOff val="25000"/>
                    </a:schemeClr>
                  </a:solidFill>
                  <a:latin typeface="Segoe UI Light" panose="020B0502040204020203" pitchFamily="34" charset="0"/>
                  <a:cs typeface="Segoe UI Light" panose="020B0502040204020203" pitchFamily="34" charset="0"/>
                </a:rPr>
                <a:t>Backlog</a:t>
              </a:r>
            </a:p>
          </p:txBody>
        </p:sp>
        <p:cxnSp>
          <p:nvCxnSpPr>
            <p:cNvPr id="55" name="Elbow Connector 63">
              <a:extLst>
                <a:ext uri="{FF2B5EF4-FFF2-40B4-BE49-F238E27FC236}">
                  <a16:creationId xmlns:a16="http://schemas.microsoft.com/office/drawing/2014/main" id="{1C65281C-7CA7-4E3D-A6F8-1578983B4588}"/>
                </a:ext>
              </a:extLst>
            </p:cNvPr>
            <p:cNvCxnSpPr>
              <a:endCxn id="54" idx="3"/>
            </p:cNvCxnSpPr>
            <p:nvPr/>
          </p:nvCxnSpPr>
          <p:spPr>
            <a:xfrm rot="10800000" flipV="1">
              <a:off x="3261534" y="1456158"/>
              <a:ext cx="1275080" cy="55"/>
            </a:xfrm>
            <a:prstGeom prst="bentConnector3">
              <a:avLst>
                <a:gd name="adj1" fmla="val 50000"/>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56" name="Elbow Connector 66">
              <a:extLst>
                <a:ext uri="{FF2B5EF4-FFF2-40B4-BE49-F238E27FC236}">
                  <a16:creationId xmlns:a16="http://schemas.microsoft.com/office/drawing/2014/main" id="{3E45C152-229E-4037-B47F-433686A95FF0}"/>
                </a:ext>
              </a:extLst>
            </p:cNvPr>
            <p:cNvCxnSpPr>
              <a:cxnSpLocks/>
              <a:stCxn id="54" idx="1"/>
              <a:endCxn id="5" idx="0"/>
            </p:cNvCxnSpPr>
            <p:nvPr/>
          </p:nvCxnSpPr>
          <p:spPr>
            <a:xfrm rot="10800000" flipV="1">
              <a:off x="685800" y="1456213"/>
              <a:ext cx="1738806" cy="2040017"/>
            </a:xfrm>
            <a:prstGeom prst="bentConnector2">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grpSp>
      <p:cxnSp>
        <p:nvCxnSpPr>
          <p:cNvPr id="57" name="Elbow Connector 18">
            <a:extLst>
              <a:ext uri="{FF2B5EF4-FFF2-40B4-BE49-F238E27FC236}">
                <a16:creationId xmlns:a16="http://schemas.microsoft.com/office/drawing/2014/main" id="{1EEA3253-7B6F-44D9-8C71-5924FA2CF5F3}"/>
              </a:ext>
            </a:extLst>
          </p:cNvPr>
          <p:cNvCxnSpPr/>
          <p:nvPr/>
        </p:nvCxnSpPr>
        <p:spPr>
          <a:xfrm>
            <a:off x="4897756" y="3718713"/>
            <a:ext cx="253364" cy="514119"/>
          </a:xfrm>
          <a:prstGeom prst="bentConnector2">
            <a:avLst/>
          </a:prstGeom>
          <a:ln>
            <a:solidFill>
              <a:schemeClr val="tx1">
                <a:lumMod val="50000"/>
                <a:lumOff val="5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58" name="Rectangle 57">
            <a:extLst>
              <a:ext uri="{FF2B5EF4-FFF2-40B4-BE49-F238E27FC236}">
                <a16:creationId xmlns:a16="http://schemas.microsoft.com/office/drawing/2014/main" id="{94AE962A-4BBC-4810-B7A2-14862804213C}"/>
              </a:ext>
            </a:extLst>
          </p:cNvPr>
          <p:cNvSpPr/>
          <p:nvPr/>
        </p:nvSpPr>
        <p:spPr>
          <a:xfrm>
            <a:off x="6495867" y="4245531"/>
            <a:ext cx="762000" cy="762000"/>
          </a:xfrm>
          <a:prstGeom prst="rect">
            <a:avLst/>
          </a:prstGeom>
          <a:solidFill>
            <a:schemeClr val="accent3">
              <a:lumMod val="20000"/>
              <a:lumOff val="80000"/>
            </a:schemeClr>
          </a:solidFill>
          <a:ln>
            <a:solidFill>
              <a:schemeClr val="accent3">
                <a:lumMod val="60000"/>
                <a:lumOff val="40000"/>
              </a:schemeClr>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400" dirty="0">
                <a:solidFill>
                  <a:schemeClr val="accent3">
                    <a:lumMod val="50000"/>
                  </a:schemeClr>
                </a:solidFill>
                <a:latin typeface="Segoe UI Light" panose="020B0502040204020203" pitchFamily="34" charset="0"/>
                <a:cs typeface="Segoe UI Light" panose="020B0502040204020203" pitchFamily="34" charset="0"/>
              </a:rPr>
              <a:t>DEV</a:t>
            </a:r>
          </a:p>
        </p:txBody>
      </p:sp>
      <p:pic>
        <p:nvPicPr>
          <p:cNvPr id="59" name="Picture 58" descr="A picture containing drawing&#10;&#10;Description automatically generated">
            <a:extLst>
              <a:ext uri="{FF2B5EF4-FFF2-40B4-BE49-F238E27FC236}">
                <a16:creationId xmlns:a16="http://schemas.microsoft.com/office/drawing/2014/main" id="{757156DD-948B-46AF-BDD3-50AF0DF05AEF}"/>
              </a:ext>
            </a:extLst>
          </p:cNvPr>
          <p:cNvPicPr>
            <a:picLocks noChangeAspect="1"/>
          </p:cNvPicPr>
          <p:nvPr/>
        </p:nvPicPr>
        <p:blipFill>
          <a:blip r:embed="rId2"/>
          <a:stretch>
            <a:fillRect/>
          </a:stretch>
        </p:blipFill>
        <p:spPr>
          <a:xfrm>
            <a:off x="11045238" y="6332042"/>
            <a:ext cx="1146762" cy="513176"/>
          </a:xfrm>
          <a:prstGeom prst="rect">
            <a:avLst/>
          </a:prstGeom>
        </p:spPr>
      </p:pic>
      <p:cxnSp>
        <p:nvCxnSpPr>
          <p:cNvPr id="10" name="Straight Connector 9">
            <a:extLst>
              <a:ext uri="{FF2B5EF4-FFF2-40B4-BE49-F238E27FC236}">
                <a16:creationId xmlns:a16="http://schemas.microsoft.com/office/drawing/2014/main" id="{04DEA87E-CD8C-481E-9436-0367C8D94890}"/>
              </a:ext>
            </a:extLst>
          </p:cNvPr>
          <p:cNvCxnSpPr>
            <a:cxnSpLocks/>
            <a:stCxn id="12" idx="0"/>
          </p:cNvCxnSpPr>
          <p:nvPr/>
        </p:nvCxnSpPr>
        <p:spPr>
          <a:xfrm flipV="1">
            <a:off x="9380397" y="3943271"/>
            <a:ext cx="0" cy="2895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811C53F9-17BA-4985-A23B-B31A4314345A}"/>
              </a:ext>
            </a:extLst>
          </p:cNvPr>
          <p:cNvCxnSpPr/>
          <p:nvPr/>
        </p:nvCxnSpPr>
        <p:spPr>
          <a:xfrm flipH="1">
            <a:off x="7982819" y="3943271"/>
            <a:ext cx="139857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A6C02111-9CC1-44D0-9EB2-6531524CA585}"/>
              </a:ext>
            </a:extLst>
          </p:cNvPr>
          <p:cNvCxnSpPr>
            <a:cxnSpLocks/>
          </p:cNvCxnSpPr>
          <p:nvPr/>
        </p:nvCxnSpPr>
        <p:spPr>
          <a:xfrm flipH="1">
            <a:off x="7982820" y="3805525"/>
            <a:ext cx="26558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8E41096-9D5A-4C87-9B09-9D401C3ACB71}"/>
              </a:ext>
            </a:extLst>
          </p:cNvPr>
          <p:cNvCxnSpPr>
            <a:cxnSpLocks/>
          </p:cNvCxnSpPr>
          <p:nvPr/>
        </p:nvCxnSpPr>
        <p:spPr>
          <a:xfrm flipV="1">
            <a:off x="10640627" y="3805526"/>
            <a:ext cx="0" cy="40123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9891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6"/>
                                        </p:tgtEl>
                                        <p:attrNameLst>
                                          <p:attrName>style.visibility</p:attrName>
                                        </p:attrNameLst>
                                      </p:cBhvr>
                                      <p:to>
                                        <p:strVal val="visible"/>
                                      </p:to>
                                    </p:set>
                                    <p:animEffect transition="in" filter="fade">
                                      <p:cBhvr>
                                        <p:cTn id="42" dur="500"/>
                                        <p:tgtEl>
                                          <p:spTgt spid="36"/>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42"/>
                                        </p:tgtEl>
                                        <p:attrNameLst>
                                          <p:attrName>style.visibility</p:attrName>
                                        </p:attrNameLst>
                                      </p:cBhvr>
                                      <p:to>
                                        <p:strVal val="visible"/>
                                      </p:to>
                                    </p:set>
                                    <p:anim calcmode="lin" valueType="num">
                                      <p:cBhvr additive="base">
                                        <p:cTn id="47" dur="500" fill="hold"/>
                                        <p:tgtEl>
                                          <p:spTgt spid="42"/>
                                        </p:tgtEl>
                                        <p:attrNameLst>
                                          <p:attrName>ppt_x</p:attrName>
                                        </p:attrNameLst>
                                      </p:cBhvr>
                                      <p:tavLst>
                                        <p:tav tm="0">
                                          <p:val>
                                            <p:strVal val="#ppt_x"/>
                                          </p:val>
                                        </p:tav>
                                        <p:tav tm="100000">
                                          <p:val>
                                            <p:strVal val="#ppt_x"/>
                                          </p:val>
                                        </p:tav>
                                      </p:tavLst>
                                    </p:anim>
                                    <p:anim calcmode="lin" valueType="num">
                                      <p:cBhvr additive="base">
                                        <p:cTn id="48" dur="500" fill="hold"/>
                                        <p:tgtEl>
                                          <p:spTgt spid="42"/>
                                        </p:tgtEl>
                                        <p:attrNameLst>
                                          <p:attrName>ppt_y</p:attrName>
                                        </p:attrNameLst>
                                      </p:cBhvr>
                                      <p:tavLst>
                                        <p:tav tm="0">
                                          <p:val>
                                            <p:strVal val="1+#ppt_h/2"/>
                                          </p:val>
                                        </p:tav>
                                        <p:tav tm="100000">
                                          <p:val>
                                            <p:strVal val="#ppt_y"/>
                                          </p:val>
                                        </p:tav>
                                      </p:tavLst>
                                    </p:anim>
                                  </p:childTnLst>
                                </p:cTn>
                              </p:par>
                              <p:par>
                                <p:cTn id="49" presetID="10" presetClass="entr" presetSubtype="0" fill="hold" grpId="0" nodeType="withEffect">
                                  <p:stCondLst>
                                    <p:cond delay="0"/>
                                  </p:stCondLst>
                                  <p:childTnLst>
                                    <p:set>
                                      <p:cBhvr>
                                        <p:cTn id="50" dur="1" fill="hold">
                                          <p:stCondLst>
                                            <p:cond delay="0"/>
                                          </p:stCondLst>
                                        </p:cTn>
                                        <p:tgtEl>
                                          <p:spTgt spid="45"/>
                                        </p:tgtEl>
                                        <p:attrNameLst>
                                          <p:attrName>style.visibility</p:attrName>
                                        </p:attrNameLst>
                                      </p:cBhvr>
                                      <p:to>
                                        <p:strVal val="visible"/>
                                      </p:to>
                                    </p:set>
                                    <p:animEffect transition="in" filter="fade">
                                      <p:cBhvr>
                                        <p:cTn id="51" dur="500"/>
                                        <p:tgtEl>
                                          <p:spTgt spid="4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47"/>
                                        </p:tgtEl>
                                        <p:attrNameLst>
                                          <p:attrName>style.visibility</p:attrName>
                                        </p:attrNameLst>
                                      </p:cBhvr>
                                      <p:to>
                                        <p:strVal val="visible"/>
                                      </p:to>
                                    </p:set>
                                    <p:animEffect transition="in" filter="fade">
                                      <p:cBhvr>
                                        <p:cTn id="56" dur="500"/>
                                        <p:tgtEl>
                                          <p:spTgt spid="47"/>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3"/>
                                        </p:tgtEl>
                                        <p:attrNameLst>
                                          <p:attrName>style.visibility</p:attrName>
                                        </p:attrNameLst>
                                      </p:cBhvr>
                                      <p:to>
                                        <p:strVal val="visible"/>
                                      </p:to>
                                    </p:set>
                                    <p:animEffect transition="in" filter="fade">
                                      <p:cBhvr>
                                        <p:cTn id="61"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C291D10-FC14-4ED4-9338-E75BE904CCF1}"/>
              </a:ext>
            </a:extLst>
          </p:cNvPr>
          <p:cNvPicPr>
            <a:picLocks noChangeAspect="1"/>
          </p:cNvPicPr>
          <p:nvPr/>
        </p:nvPicPr>
        <p:blipFill>
          <a:blip r:embed="rId2"/>
          <a:stretch>
            <a:fillRect/>
          </a:stretch>
        </p:blipFill>
        <p:spPr>
          <a:xfrm>
            <a:off x="0" y="-1"/>
            <a:ext cx="9555893" cy="5852985"/>
          </a:xfrm>
          <a:prstGeom prst="rect">
            <a:avLst/>
          </a:prstGeom>
          <a:ln>
            <a:noFill/>
          </a:ln>
        </p:spPr>
      </p:pic>
      <p:sp>
        <p:nvSpPr>
          <p:cNvPr id="6" name="Rectangle 5">
            <a:extLst>
              <a:ext uri="{FF2B5EF4-FFF2-40B4-BE49-F238E27FC236}">
                <a16:creationId xmlns:a16="http://schemas.microsoft.com/office/drawing/2014/main" id="{AC72E5A7-9ED8-4E2D-967E-FE30F970B8A5}"/>
              </a:ext>
            </a:extLst>
          </p:cNvPr>
          <p:cNvSpPr/>
          <p:nvPr/>
        </p:nvSpPr>
        <p:spPr>
          <a:xfrm>
            <a:off x="-10336" y="6169723"/>
            <a:ext cx="4023409" cy="369332"/>
          </a:xfrm>
          <a:prstGeom prst="rect">
            <a:avLst/>
          </a:prstGeom>
        </p:spPr>
        <p:txBody>
          <a:bodyPr wrap="none">
            <a:spAutoFit/>
          </a:bodyPr>
          <a:lstStyle/>
          <a:p>
            <a:pPr>
              <a:lnSpc>
                <a:spcPct val="90000"/>
              </a:lnSpc>
              <a:spcBef>
                <a:spcPct val="0"/>
              </a:spcBef>
              <a:spcAft>
                <a:spcPts val="600"/>
              </a:spcAft>
            </a:pPr>
            <a:r>
              <a:rPr lang="en-US" sz="2000" b="1" dirty="0"/>
              <a:t>DevOps Software Release Flowchart</a:t>
            </a:r>
          </a:p>
        </p:txBody>
      </p:sp>
      <p:pic>
        <p:nvPicPr>
          <p:cNvPr id="7" name="Picture 6">
            <a:extLst>
              <a:ext uri="{FF2B5EF4-FFF2-40B4-BE49-F238E27FC236}">
                <a16:creationId xmlns:a16="http://schemas.microsoft.com/office/drawing/2014/main" id="{2E297C8B-D8FB-49B4-BA5F-947520D2D8A6}"/>
              </a:ext>
            </a:extLst>
          </p:cNvPr>
          <p:cNvPicPr>
            <a:picLocks noChangeAspect="1"/>
          </p:cNvPicPr>
          <p:nvPr/>
        </p:nvPicPr>
        <p:blipFill>
          <a:blip r:embed="rId3"/>
          <a:stretch>
            <a:fillRect/>
          </a:stretch>
        </p:blipFill>
        <p:spPr>
          <a:xfrm>
            <a:off x="2401776" y="1005016"/>
            <a:ext cx="352067" cy="249381"/>
          </a:xfrm>
          <a:prstGeom prst="rect">
            <a:avLst/>
          </a:prstGeom>
        </p:spPr>
      </p:pic>
      <p:pic>
        <p:nvPicPr>
          <p:cNvPr id="8" name="Picture 7">
            <a:extLst>
              <a:ext uri="{FF2B5EF4-FFF2-40B4-BE49-F238E27FC236}">
                <a16:creationId xmlns:a16="http://schemas.microsoft.com/office/drawing/2014/main" id="{00091835-DAE3-4331-932D-0FBF5BD883A0}"/>
              </a:ext>
            </a:extLst>
          </p:cNvPr>
          <p:cNvPicPr>
            <a:picLocks noChangeAspect="1"/>
          </p:cNvPicPr>
          <p:nvPr/>
        </p:nvPicPr>
        <p:blipFill>
          <a:blip r:embed="rId4"/>
          <a:stretch>
            <a:fillRect/>
          </a:stretch>
        </p:blipFill>
        <p:spPr>
          <a:xfrm>
            <a:off x="2820228" y="998876"/>
            <a:ext cx="1057917" cy="270445"/>
          </a:xfrm>
          <a:prstGeom prst="rect">
            <a:avLst/>
          </a:prstGeom>
        </p:spPr>
      </p:pic>
      <p:pic>
        <p:nvPicPr>
          <p:cNvPr id="9" name="Picture 8">
            <a:extLst>
              <a:ext uri="{FF2B5EF4-FFF2-40B4-BE49-F238E27FC236}">
                <a16:creationId xmlns:a16="http://schemas.microsoft.com/office/drawing/2014/main" id="{971C8D9E-9FA5-49C7-BDEA-C502076FDEA4}"/>
              </a:ext>
            </a:extLst>
          </p:cNvPr>
          <p:cNvPicPr>
            <a:picLocks noChangeAspect="1"/>
          </p:cNvPicPr>
          <p:nvPr/>
        </p:nvPicPr>
        <p:blipFill>
          <a:blip r:embed="rId5"/>
          <a:stretch>
            <a:fillRect/>
          </a:stretch>
        </p:blipFill>
        <p:spPr>
          <a:xfrm>
            <a:off x="3903401" y="878392"/>
            <a:ext cx="696342" cy="390929"/>
          </a:xfrm>
          <a:prstGeom prst="rect">
            <a:avLst/>
          </a:prstGeom>
        </p:spPr>
      </p:pic>
      <p:pic>
        <p:nvPicPr>
          <p:cNvPr id="17" name="Picture 16">
            <a:extLst>
              <a:ext uri="{FF2B5EF4-FFF2-40B4-BE49-F238E27FC236}">
                <a16:creationId xmlns:a16="http://schemas.microsoft.com/office/drawing/2014/main" id="{08B93933-68F6-4E07-80B9-E225EA7D5EB8}"/>
              </a:ext>
            </a:extLst>
          </p:cNvPr>
          <p:cNvPicPr>
            <a:picLocks noChangeAspect="1"/>
          </p:cNvPicPr>
          <p:nvPr/>
        </p:nvPicPr>
        <p:blipFill>
          <a:blip r:embed="rId6"/>
          <a:stretch>
            <a:fillRect/>
          </a:stretch>
        </p:blipFill>
        <p:spPr>
          <a:xfrm>
            <a:off x="4662729" y="763067"/>
            <a:ext cx="564444" cy="506254"/>
          </a:xfrm>
          <a:prstGeom prst="rect">
            <a:avLst/>
          </a:prstGeom>
        </p:spPr>
      </p:pic>
      <p:pic>
        <p:nvPicPr>
          <p:cNvPr id="19" name="Picture 18">
            <a:extLst>
              <a:ext uri="{FF2B5EF4-FFF2-40B4-BE49-F238E27FC236}">
                <a16:creationId xmlns:a16="http://schemas.microsoft.com/office/drawing/2014/main" id="{F2C5D9F2-97BD-4C9B-BE8A-001A9DDEAB0C}"/>
              </a:ext>
            </a:extLst>
          </p:cNvPr>
          <p:cNvPicPr>
            <a:picLocks noChangeAspect="1"/>
          </p:cNvPicPr>
          <p:nvPr/>
        </p:nvPicPr>
        <p:blipFill>
          <a:blip r:embed="rId7"/>
          <a:stretch>
            <a:fillRect/>
          </a:stretch>
        </p:blipFill>
        <p:spPr>
          <a:xfrm>
            <a:off x="9470857" y="4861155"/>
            <a:ext cx="1029653" cy="991829"/>
          </a:xfrm>
          <a:prstGeom prst="rect">
            <a:avLst/>
          </a:prstGeom>
        </p:spPr>
      </p:pic>
    </p:spTree>
    <p:extLst>
      <p:ext uri="{BB962C8B-B14F-4D97-AF65-F5344CB8AC3E}">
        <p14:creationId xmlns:p14="http://schemas.microsoft.com/office/powerpoint/2010/main" val="2193507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EB907C-F433-4D2B-9669-A1F096C6C34D}"/>
              </a:ext>
            </a:extLst>
          </p:cNvPr>
          <p:cNvPicPr>
            <a:picLocks noChangeAspect="1"/>
          </p:cNvPicPr>
          <p:nvPr/>
        </p:nvPicPr>
        <p:blipFill>
          <a:blip r:embed="rId2"/>
          <a:stretch>
            <a:fillRect/>
          </a:stretch>
        </p:blipFill>
        <p:spPr>
          <a:xfrm>
            <a:off x="0" y="767016"/>
            <a:ext cx="7394376" cy="4955958"/>
          </a:xfrm>
          <a:prstGeom prst="rect">
            <a:avLst/>
          </a:prstGeom>
        </p:spPr>
      </p:pic>
      <p:sp>
        <p:nvSpPr>
          <p:cNvPr id="5" name="Text Placeholder 2">
            <a:extLst>
              <a:ext uri="{FF2B5EF4-FFF2-40B4-BE49-F238E27FC236}">
                <a16:creationId xmlns:a16="http://schemas.microsoft.com/office/drawing/2014/main" id="{FDAB67A9-1487-4F94-AD84-D59604546D68}"/>
              </a:ext>
            </a:extLst>
          </p:cNvPr>
          <p:cNvSpPr txBox="1">
            <a:spLocks/>
          </p:cNvSpPr>
          <p:nvPr/>
        </p:nvSpPr>
        <p:spPr>
          <a:xfrm>
            <a:off x="7555921" y="12782"/>
            <a:ext cx="4265600" cy="2082652"/>
          </a:xfrm>
          <a:prstGeom prst="rect">
            <a:avLst/>
          </a:prstGeom>
        </p:spPr>
        <p:txBody>
          <a:bodyPr vert="horz" lIns="91440" tIns="45720" rIns="91440" bIns="45720" rtlCol="0" anchor="ctr">
            <a:normAutofit/>
          </a:bodyP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dirty="0"/>
              <a:t>Software Lifecycle - Approvals &amp; Rollbacks</a:t>
            </a:r>
          </a:p>
          <a:p>
            <a:r>
              <a:rPr lang="en-US" b="1" dirty="0">
                <a:solidFill>
                  <a:srgbClr val="FF0000"/>
                </a:solidFill>
              </a:rPr>
              <a:t>FLOWCHART</a:t>
            </a:r>
            <a:r>
              <a:rPr lang="en-US" dirty="0"/>
              <a:t> | </a:t>
            </a:r>
            <a:r>
              <a:rPr lang="en-US" b="1" dirty="0">
                <a:solidFill>
                  <a:srgbClr val="FF0000"/>
                </a:solidFill>
              </a:rPr>
              <a:t>DevSecOps</a:t>
            </a:r>
          </a:p>
        </p:txBody>
      </p:sp>
      <p:sp>
        <p:nvSpPr>
          <p:cNvPr id="7" name="Rectangle 6">
            <a:extLst>
              <a:ext uri="{FF2B5EF4-FFF2-40B4-BE49-F238E27FC236}">
                <a16:creationId xmlns:a16="http://schemas.microsoft.com/office/drawing/2014/main" id="{C758A82B-5D73-443F-A390-A7B77A6A8C4D}"/>
              </a:ext>
            </a:extLst>
          </p:cNvPr>
          <p:cNvSpPr/>
          <p:nvPr/>
        </p:nvSpPr>
        <p:spPr>
          <a:xfrm>
            <a:off x="7018537" y="5307475"/>
            <a:ext cx="3551127" cy="830997"/>
          </a:xfrm>
          <a:prstGeom prst="rect">
            <a:avLst/>
          </a:prstGeom>
        </p:spPr>
        <p:txBody>
          <a:bodyPr wrap="square">
            <a:spAutoFit/>
          </a:bodyPr>
          <a:lstStyle/>
          <a:p>
            <a:pPr>
              <a:buFont typeface="Arial" panose="020B0604020202020204" pitchFamily="34" charset="0"/>
              <a:buChar char="•"/>
            </a:pPr>
            <a:r>
              <a:rPr lang="en-US" sz="1600" dirty="0">
                <a:solidFill>
                  <a:srgbClr val="000000"/>
                </a:solidFill>
                <a:latin typeface="Merriweather"/>
              </a:rPr>
              <a:t> Accelerate Delivery</a:t>
            </a:r>
          </a:p>
          <a:p>
            <a:pPr>
              <a:buFont typeface="Arial" panose="020B0604020202020204" pitchFamily="34" charset="0"/>
              <a:buChar char="•"/>
            </a:pPr>
            <a:r>
              <a:rPr lang="en-US" sz="1600" dirty="0">
                <a:solidFill>
                  <a:srgbClr val="000000"/>
                </a:solidFill>
                <a:latin typeface="Merriweather"/>
              </a:rPr>
              <a:t> Balance Speed, Cost, Quality, and Risk.</a:t>
            </a:r>
          </a:p>
          <a:p>
            <a:pPr>
              <a:buFont typeface="Arial" panose="020B0604020202020204" pitchFamily="34" charset="0"/>
              <a:buChar char="•"/>
            </a:pPr>
            <a:r>
              <a:rPr lang="en-US" sz="1600" dirty="0">
                <a:solidFill>
                  <a:srgbClr val="000000"/>
                </a:solidFill>
                <a:latin typeface="Merriweather"/>
              </a:rPr>
              <a:t> Reduce Time to Feedback.</a:t>
            </a:r>
            <a:endParaRPr lang="en-US" sz="1600" b="0" i="0" dirty="0">
              <a:solidFill>
                <a:srgbClr val="000000"/>
              </a:solidFill>
              <a:effectLst/>
              <a:latin typeface="Merriweather"/>
            </a:endParaRPr>
          </a:p>
        </p:txBody>
      </p:sp>
      <p:pic>
        <p:nvPicPr>
          <p:cNvPr id="8" name="Picture 7" descr="A picture containing drawing&#10;&#10;Description automatically generated">
            <a:extLst>
              <a:ext uri="{FF2B5EF4-FFF2-40B4-BE49-F238E27FC236}">
                <a16:creationId xmlns:a16="http://schemas.microsoft.com/office/drawing/2014/main" id="{A68CD22B-9479-4435-98DE-1B8D7FB4F70D}"/>
              </a:ext>
            </a:extLst>
          </p:cNvPr>
          <p:cNvPicPr>
            <a:picLocks noChangeAspect="1"/>
          </p:cNvPicPr>
          <p:nvPr/>
        </p:nvPicPr>
        <p:blipFill>
          <a:blip r:embed="rId3"/>
          <a:stretch>
            <a:fillRect/>
          </a:stretch>
        </p:blipFill>
        <p:spPr>
          <a:xfrm>
            <a:off x="11045238" y="6332042"/>
            <a:ext cx="1146762" cy="513176"/>
          </a:xfrm>
          <a:prstGeom prst="rect">
            <a:avLst/>
          </a:prstGeom>
        </p:spPr>
      </p:pic>
      <p:pic>
        <p:nvPicPr>
          <p:cNvPr id="9" name="Picture 8">
            <a:extLst>
              <a:ext uri="{FF2B5EF4-FFF2-40B4-BE49-F238E27FC236}">
                <a16:creationId xmlns:a16="http://schemas.microsoft.com/office/drawing/2014/main" id="{6B2CD28F-91DB-4970-AFEC-E7501568C71A}"/>
              </a:ext>
            </a:extLst>
          </p:cNvPr>
          <p:cNvPicPr>
            <a:picLocks noChangeAspect="1"/>
          </p:cNvPicPr>
          <p:nvPr/>
        </p:nvPicPr>
        <p:blipFill>
          <a:blip r:embed="rId4"/>
          <a:stretch>
            <a:fillRect/>
          </a:stretch>
        </p:blipFill>
        <p:spPr>
          <a:xfrm>
            <a:off x="6737439" y="2401442"/>
            <a:ext cx="4754114" cy="2490535"/>
          </a:xfrm>
          <a:prstGeom prst="rect">
            <a:avLst/>
          </a:prstGeom>
        </p:spPr>
      </p:pic>
    </p:spTree>
    <p:extLst>
      <p:ext uri="{BB962C8B-B14F-4D97-AF65-F5344CB8AC3E}">
        <p14:creationId xmlns:p14="http://schemas.microsoft.com/office/powerpoint/2010/main" val="2043997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A71264-1ED0-4878-8B9C-37B0204A3D02}"/>
              </a:ext>
            </a:extLst>
          </p:cNvPr>
          <p:cNvSpPr/>
          <p:nvPr/>
        </p:nvSpPr>
        <p:spPr>
          <a:xfrm>
            <a:off x="275334" y="133688"/>
            <a:ext cx="3848258" cy="536525"/>
          </a:xfrm>
          <a:prstGeom prst="rect">
            <a:avLst/>
          </a:prstGeom>
        </p:spPr>
        <p:txBody>
          <a:bodyPr vert="horz" lIns="91440" tIns="45720" rIns="91440" bIns="45720" rtlCol="0" anchor="ctr">
            <a:normAutofit fontScale="77500" lnSpcReduction="20000"/>
          </a:bodyPr>
          <a:lstStyle/>
          <a:p>
            <a:pPr>
              <a:lnSpc>
                <a:spcPct val="90000"/>
              </a:lnSpc>
              <a:spcBef>
                <a:spcPct val="0"/>
              </a:spcBef>
              <a:spcAft>
                <a:spcPts val="600"/>
              </a:spcAft>
            </a:pPr>
            <a:r>
              <a:rPr lang="en-US" sz="2400" b="1" dirty="0">
                <a:ea typeface="+mj-ea"/>
                <a:cs typeface="+mj-cs"/>
              </a:rPr>
              <a:t>DevSecOps | Components</a:t>
            </a:r>
          </a:p>
          <a:p>
            <a:pPr>
              <a:lnSpc>
                <a:spcPct val="90000"/>
              </a:lnSpc>
              <a:spcBef>
                <a:spcPct val="0"/>
              </a:spcBef>
              <a:spcAft>
                <a:spcPts val="600"/>
              </a:spcAft>
            </a:pPr>
            <a:r>
              <a:rPr lang="en-US" sz="1600" b="1" dirty="0">
                <a:solidFill>
                  <a:srgbClr val="FF0000"/>
                </a:solidFill>
                <a:ea typeface="+mj-ea"/>
                <a:cs typeface="+mj-cs"/>
              </a:rPr>
              <a:t>Team Composition</a:t>
            </a:r>
          </a:p>
        </p:txBody>
      </p:sp>
      <p:sp>
        <p:nvSpPr>
          <p:cNvPr id="5" name="Rectangle 4">
            <a:extLst>
              <a:ext uri="{FF2B5EF4-FFF2-40B4-BE49-F238E27FC236}">
                <a16:creationId xmlns:a16="http://schemas.microsoft.com/office/drawing/2014/main" id="{42F61AB6-4251-478B-906A-C9C6F3D12380}"/>
              </a:ext>
            </a:extLst>
          </p:cNvPr>
          <p:cNvSpPr/>
          <p:nvPr/>
        </p:nvSpPr>
        <p:spPr>
          <a:xfrm>
            <a:off x="6860312" y="1821819"/>
            <a:ext cx="4596439" cy="430762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600" b="1" i="0" dirty="0">
                <a:effectLst/>
              </a:rPr>
              <a:t>Code analysis</a:t>
            </a:r>
            <a:r>
              <a:rPr lang="en-US" sz="1600" b="0" i="0" dirty="0">
                <a:effectLst/>
              </a:rPr>
              <a:t> – deliver code in small chunks so vulnerabilities can be identified quickly.</a:t>
            </a:r>
          </a:p>
          <a:p>
            <a:pPr indent="-228600">
              <a:lnSpc>
                <a:spcPct val="90000"/>
              </a:lnSpc>
              <a:spcAft>
                <a:spcPts val="600"/>
              </a:spcAft>
              <a:buFont typeface="Arial" panose="020B0604020202020204" pitchFamily="34" charset="0"/>
              <a:buChar char="•"/>
            </a:pPr>
            <a:r>
              <a:rPr lang="en-US" sz="1600" b="1" i="0" dirty="0">
                <a:effectLst/>
              </a:rPr>
              <a:t>Change management</a:t>
            </a:r>
            <a:r>
              <a:rPr lang="en-US" sz="1600" b="0" i="0" dirty="0">
                <a:effectLst/>
              </a:rPr>
              <a:t> – increase speed and efficiency by allowing anyone to submit changes, then determine whether the change is good or bad.</a:t>
            </a:r>
          </a:p>
          <a:p>
            <a:pPr indent="-228600">
              <a:lnSpc>
                <a:spcPct val="90000"/>
              </a:lnSpc>
              <a:spcAft>
                <a:spcPts val="600"/>
              </a:spcAft>
              <a:buFont typeface="Arial" panose="020B0604020202020204" pitchFamily="34" charset="0"/>
              <a:buChar char="•"/>
            </a:pPr>
            <a:r>
              <a:rPr lang="en-US" sz="1600" b="1" i="0" dirty="0">
                <a:effectLst/>
              </a:rPr>
              <a:t>Compliance monitoring</a:t>
            </a:r>
            <a:r>
              <a:rPr lang="en-US" sz="1600" b="0" i="0" dirty="0">
                <a:effectLst/>
              </a:rPr>
              <a:t> – be ready for an audit at any </a:t>
            </a:r>
            <a:r>
              <a:rPr lang="en-US" sz="1600" dirty="0"/>
              <a:t>time (which means being in a constant state of compliance, including gathering evidence of GDPR &amp; PCI Compliance, etc.).</a:t>
            </a:r>
          </a:p>
          <a:p>
            <a:pPr indent="-228600">
              <a:lnSpc>
                <a:spcPct val="90000"/>
              </a:lnSpc>
              <a:spcAft>
                <a:spcPts val="600"/>
              </a:spcAft>
              <a:buFont typeface="Arial" panose="020B0604020202020204" pitchFamily="34" charset="0"/>
              <a:buChar char="•"/>
            </a:pPr>
            <a:r>
              <a:rPr lang="en-US" sz="1600" b="1" i="0" dirty="0">
                <a:effectLst/>
              </a:rPr>
              <a:t>Threat investigation</a:t>
            </a:r>
            <a:r>
              <a:rPr lang="en-US" sz="1600" b="0" i="0" dirty="0">
                <a:effectLst/>
              </a:rPr>
              <a:t> – identify potential emerging threats with each code update and be able to respond quickly.</a:t>
            </a:r>
          </a:p>
          <a:p>
            <a:pPr indent="-228600">
              <a:lnSpc>
                <a:spcPct val="90000"/>
              </a:lnSpc>
              <a:spcAft>
                <a:spcPts val="600"/>
              </a:spcAft>
              <a:buFont typeface="Arial" panose="020B0604020202020204" pitchFamily="34" charset="0"/>
              <a:buChar char="•"/>
            </a:pPr>
            <a:r>
              <a:rPr lang="en-US" sz="1600" b="1" i="0" dirty="0">
                <a:effectLst/>
              </a:rPr>
              <a:t>Vulnerability assessment</a:t>
            </a:r>
            <a:r>
              <a:rPr lang="en-US" sz="1600" b="0" i="0" dirty="0">
                <a:effectLst/>
              </a:rPr>
              <a:t> – identify new vulnerabilities with code analysis, then analyze how quickly they are being responded to and patched.</a:t>
            </a:r>
          </a:p>
          <a:p>
            <a:pPr indent="-228600">
              <a:lnSpc>
                <a:spcPct val="90000"/>
              </a:lnSpc>
              <a:spcAft>
                <a:spcPts val="600"/>
              </a:spcAft>
              <a:buFont typeface="Arial" panose="020B0604020202020204" pitchFamily="34" charset="0"/>
              <a:buChar char="•"/>
            </a:pPr>
            <a:r>
              <a:rPr lang="en-US" sz="1600" b="1" i="0" dirty="0">
                <a:effectLst/>
              </a:rPr>
              <a:t>Security training</a:t>
            </a:r>
            <a:r>
              <a:rPr lang="en-US" sz="1600" b="0" i="0" dirty="0">
                <a:effectLst/>
              </a:rPr>
              <a:t> – train software and IT engineers with guidelines for set routines.</a:t>
            </a:r>
          </a:p>
        </p:txBody>
      </p:sp>
      <p:pic>
        <p:nvPicPr>
          <p:cNvPr id="3" name="Picture 2">
            <a:extLst>
              <a:ext uri="{FF2B5EF4-FFF2-40B4-BE49-F238E27FC236}">
                <a16:creationId xmlns:a16="http://schemas.microsoft.com/office/drawing/2014/main" id="{C906B3CD-1919-4745-AC1D-7F09DCF40D1D}"/>
              </a:ext>
            </a:extLst>
          </p:cNvPr>
          <p:cNvPicPr>
            <a:picLocks noChangeAspect="1"/>
          </p:cNvPicPr>
          <p:nvPr/>
        </p:nvPicPr>
        <p:blipFill>
          <a:blip r:embed="rId2"/>
          <a:stretch>
            <a:fillRect/>
          </a:stretch>
        </p:blipFill>
        <p:spPr>
          <a:xfrm>
            <a:off x="989015" y="1055963"/>
            <a:ext cx="2611496" cy="2934265"/>
          </a:xfrm>
          <a:prstGeom prst="rect">
            <a:avLst/>
          </a:prstGeom>
        </p:spPr>
      </p:pic>
      <p:pic>
        <p:nvPicPr>
          <p:cNvPr id="70" name="Picture 69" descr="A picture containing drawing&#10;&#10;Description automatically generated">
            <a:extLst>
              <a:ext uri="{FF2B5EF4-FFF2-40B4-BE49-F238E27FC236}">
                <a16:creationId xmlns:a16="http://schemas.microsoft.com/office/drawing/2014/main" id="{FE854595-2FF9-431E-97E6-FD5BBE9381F1}"/>
              </a:ext>
            </a:extLst>
          </p:cNvPr>
          <p:cNvPicPr>
            <a:picLocks noChangeAspect="1"/>
          </p:cNvPicPr>
          <p:nvPr/>
        </p:nvPicPr>
        <p:blipFill>
          <a:blip r:embed="rId3"/>
          <a:stretch>
            <a:fillRect/>
          </a:stretch>
        </p:blipFill>
        <p:spPr>
          <a:xfrm>
            <a:off x="11045238" y="6332042"/>
            <a:ext cx="1146762" cy="513176"/>
          </a:xfrm>
          <a:prstGeom prst="rect">
            <a:avLst/>
          </a:prstGeom>
        </p:spPr>
      </p:pic>
      <p:sp>
        <p:nvSpPr>
          <p:cNvPr id="4" name="Rectangle 3">
            <a:extLst>
              <a:ext uri="{FF2B5EF4-FFF2-40B4-BE49-F238E27FC236}">
                <a16:creationId xmlns:a16="http://schemas.microsoft.com/office/drawing/2014/main" id="{5D00851F-3A99-48FF-BE23-22406C5C6319}"/>
              </a:ext>
            </a:extLst>
          </p:cNvPr>
          <p:cNvSpPr/>
          <p:nvPr/>
        </p:nvSpPr>
        <p:spPr>
          <a:xfrm>
            <a:off x="6860312" y="342986"/>
            <a:ext cx="4259693" cy="969496"/>
          </a:xfrm>
          <a:prstGeom prst="rect">
            <a:avLst/>
          </a:prstGeom>
        </p:spPr>
        <p:txBody>
          <a:bodyPr wrap="square">
            <a:spAutoFit/>
          </a:bodyPr>
          <a:lstStyle/>
          <a:p>
            <a:pPr>
              <a:spcAft>
                <a:spcPts val="600"/>
              </a:spcAft>
            </a:pPr>
            <a:r>
              <a:rPr lang="en-US" sz="1200" b="0" i="0" dirty="0">
                <a:solidFill>
                  <a:srgbClr val="FF0000"/>
                </a:solidFill>
                <a:effectLst/>
              </a:rPr>
              <a:t>DevSecOps is the philosophy of integrating security practices within the DevOps process &amp; involves creating a ‘</a:t>
            </a:r>
            <a:r>
              <a:rPr lang="en-US" sz="1200" b="1" i="0" dirty="0">
                <a:solidFill>
                  <a:srgbClr val="FF0000"/>
                </a:solidFill>
                <a:effectLst/>
              </a:rPr>
              <a:t>Security as Code</a:t>
            </a:r>
            <a:r>
              <a:rPr lang="en-US" sz="1200" b="0" i="0" dirty="0">
                <a:solidFill>
                  <a:srgbClr val="FF0000"/>
                </a:solidFill>
                <a:effectLst/>
              </a:rPr>
              <a:t>’ culture.</a:t>
            </a:r>
          </a:p>
          <a:p>
            <a:pPr>
              <a:spcAft>
                <a:spcPts val="600"/>
              </a:spcAft>
            </a:pPr>
            <a:endParaRPr lang="en-US" sz="1600" b="0" i="0" dirty="0">
              <a:solidFill>
                <a:srgbClr val="64696C"/>
              </a:solidFill>
              <a:effectLst/>
              <a:latin typeface="Lab Grotesque"/>
            </a:endParaRPr>
          </a:p>
        </p:txBody>
      </p:sp>
      <p:sp>
        <p:nvSpPr>
          <p:cNvPr id="22" name="Rectangle 21">
            <a:extLst>
              <a:ext uri="{FF2B5EF4-FFF2-40B4-BE49-F238E27FC236}">
                <a16:creationId xmlns:a16="http://schemas.microsoft.com/office/drawing/2014/main" id="{A59A94DB-3F16-42D5-ABAE-B1173F689D72}"/>
              </a:ext>
            </a:extLst>
          </p:cNvPr>
          <p:cNvSpPr/>
          <p:nvPr/>
        </p:nvSpPr>
        <p:spPr>
          <a:xfrm>
            <a:off x="6866417" y="1372531"/>
            <a:ext cx="1594539" cy="400110"/>
          </a:xfrm>
          <a:prstGeom prst="rect">
            <a:avLst/>
          </a:prstGeom>
        </p:spPr>
        <p:txBody>
          <a:bodyPr wrap="none">
            <a:spAutoFit/>
          </a:bodyPr>
          <a:lstStyle/>
          <a:p>
            <a:pPr>
              <a:spcAft>
                <a:spcPts val="600"/>
              </a:spcAft>
            </a:pPr>
            <a:r>
              <a:rPr lang="en-US" sz="2000" b="1" dirty="0">
                <a:solidFill>
                  <a:srgbClr val="64696C"/>
                </a:solidFill>
                <a:highlight>
                  <a:srgbClr val="FFFF00"/>
                </a:highlight>
                <a:latin typeface="Lab Grotesque"/>
              </a:rPr>
              <a:t>C</a:t>
            </a:r>
            <a:r>
              <a:rPr lang="en-US" sz="2000" b="1" i="0" dirty="0">
                <a:solidFill>
                  <a:srgbClr val="64696C"/>
                </a:solidFill>
                <a:effectLst/>
                <a:highlight>
                  <a:srgbClr val="FFFF00"/>
                </a:highlight>
                <a:latin typeface="Lab Grotesque"/>
              </a:rPr>
              <a:t>omponents</a:t>
            </a:r>
            <a:r>
              <a:rPr lang="en-US" sz="2000" b="0" i="0" dirty="0">
                <a:solidFill>
                  <a:srgbClr val="64696C"/>
                </a:solidFill>
                <a:effectLst/>
                <a:highlight>
                  <a:srgbClr val="FFFF00"/>
                </a:highlight>
                <a:latin typeface="Lab Grotesque"/>
              </a:rPr>
              <a:t> </a:t>
            </a:r>
            <a:endParaRPr lang="en-US" sz="2000" dirty="0">
              <a:highlight>
                <a:srgbClr val="FFFF00"/>
              </a:highlight>
            </a:endParaRPr>
          </a:p>
        </p:txBody>
      </p:sp>
      <p:pic>
        <p:nvPicPr>
          <p:cNvPr id="6" name="Picture 5">
            <a:extLst>
              <a:ext uri="{FF2B5EF4-FFF2-40B4-BE49-F238E27FC236}">
                <a16:creationId xmlns:a16="http://schemas.microsoft.com/office/drawing/2014/main" id="{2770D46A-CA03-46FE-B743-953C7F497A63}"/>
              </a:ext>
            </a:extLst>
          </p:cNvPr>
          <p:cNvPicPr>
            <a:picLocks noChangeAspect="1"/>
          </p:cNvPicPr>
          <p:nvPr/>
        </p:nvPicPr>
        <p:blipFill>
          <a:blip r:embed="rId4"/>
          <a:stretch>
            <a:fillRect/>
          </a:stretch>
        </p:blipFill>
        <p:spPr>
          <a:xfrm>
            <a:off x="3628716" y="1119479"/>
            <a:ext cx="2611496" cy="2826560"/>
          </a:xfrm>
          <a:prstGeom prst="rect">
            <a:avLst/>
          </a:prstGeom>
        </p:spPr>
      </p:pic>
      <p:pic>
        <p:nvPicPr>
          <p:cNvPr id="8" name="Picture 7">
            <a:extLst>
              <a:ext uri="{FF2B5EF4-FFF2-40B4-BE49-F238E27FC236}">
                <a16:creationId xmlns:a16="http://schemas.microsoft.com/office/drawing/2014/main" id="{D10EB5A5-FFC4-4906-8ACD-040192F837D7}"/>
              </a:ext>
            </a:extLst>
          </p:cNvPr>
          <p:cNvPicPr>
            <a:picLocks noChangeAspect="1"/>
          </p:cNvPicPr>
          <p:nvPr/>
        </p:nvPicPr>
        <p:blipFill>
          <a:blip r:embed="rId5"/>
          <a:stretch>
            <a:fillRect/>
          </a:stretch>
        </p:blipFill>
        <p:spPr>
          <a:xfrm>
            <a:off x="935139" y="3946039"/>
            <a:ext cx="2611496" cy="2840153"/>
          </a:xfrm>
          <a:prstGeom prst="rect">
            <a:avLst/>
          </a:prstGeom>
        </p:spPr>
      </p:pic>
      <p:pic>
        <p:nvPicPr>
          <p:cNvPr id="9" name="Picture 8">
            <a:extLst>
              <a:ext uri="{FF2B5EF4-FFF2-40B4-BE49-F238E27FC236}">
                <a16:creationId xmlns:a16="http://schemas.microsoft.com/office/drawing/2014/main" id="{E35AAB0C-8721-4B3C-850A-BAEFA957499A}"/>
              </a:ext>
            </a:extLst>
          </p:cNvPr>
          <p:cNvPicPr>
            <a:picLocks noChangeAspect="1"/>
          </p:cNvPicPr>
          <p:nvPr/>
        </p:nvPicPr>
        <p:blipFill>
          <a:blip r:embed="rId6"/>
          <a:stretch>
            <a:fillRect/>
          </a:stretch>
        </p:blipFill>
        <p:spPr>
          <a:xfrm>
            <a:off x="3628716" y="3935157"/>
            <a:ext cx="2611496" cy="2829625"/>
          </a:xfrm>
          <a:prstGeom prst="rect">
            <a:avLst/>
          </a:prstGeom>
        </p:spPr>
      </p:pic>
    </p:spTree>
    <p:extLst>
      <p:ext uri="{BB962C8B-B14F-4D97-AF65-F5344CB8AC3E}">
        <p14:creationId xmlns:p14="http://schemas.microsoft.com/office/powerpoint/2010/main" val="1467465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A71264-1ED0-4878-8B9C-37B0204A3D02}"/>
              </a:ext>
            </a:extLst>
          </p:cNvPr>
          <p:cNvSpPr/>
          <p:nvPr/>
        </p:nvSpPr>
        <p:spPr>
          <a:xfrm>
            <a:off x="2499927" y="369870"/>
            <a:ext cx="4323011" cy="670050"/>
          </a:xfrm>
          <a:prstGeom prst="rect">
            <a:avLst/>
          </a:prstGeom>
        </p:spPr>
        <p:txBody>
          <a:bodyPr vert="horz" lIns="91440" tIns="45720" rIns="91440" bIns="45720" rtlCol="0" anchor="ctr">
            <a:normAutofit fontScale="92500"/>
          </a:bodyPr>
          <a:lstStyle/>
          <a:p>
            <a:pPr>
              <a:lnSpc>
                <a:spcPct val="90000"/>
              </a:lnSpc>
              <a:spcBef>
                <a:spcPct val="0"/>
              </a:spcBef>
              <a:spcAft>
                <a:spcPts val="600"/>
              </a:spcAft>
            </a:pPr>
            <a:r>
              <a:rPr lang="en-US" sz="3600" b="1" dirty="0">
                <a:latin typeface="+mj-lt"/>
                <a:ea typeface="+mj-ea"/>
                <a:cs typeface="+mj-cs"/>
              </a:rPr>
              <a:t>DevSecOps – Test Level’s</a:t>
            </a:r>
          </a:p>
        </p:txBody>
      </p:sp>
      <p:sp>
        <p:nvSpPr>
          <p:cNvPr id="6" name="Rectangle 5">
            <a:extLst>
              <a:ext uri="{FF2B5EF4-FFF2-40B4-BE49-F238E27FC236}">
                <a16:creationId xmlns:a16="http://schemas.microsoft.com/office/drawing/2014/main" id="{183B2522-53DD-4C13-8BA8-7A577416EF06}"/>
              </a:ext>
            </a:extLst>
          </p:cNvPr>
          <p:cNvSpPr/>
          <p:nvPr/>
        </p:nvSpPr>
        <p:spPr>
          <a:xfrm>
            <a:off x="6559557" y="1719644"/>
            <a:ext cx="4944038" cy="1120766"/>
          </a:xfrm>
          <a:prstGeom prst="rect">
            <a:avLst/>
          </a:prstGeom>
        </p:spPr>
        <p:txBody>
          <a:bodyPr vert="horz" lIns="91440" tIns="45720" rIns="91440" bIns="45720" rtlCol="0">
            <a:normAutofit/>
          </a:bodyPr>
          <a:lstStyle/>
          <a:p>
            <a:pPr>
              <a:lnSpc>
                <a:spcPct val="90000"/>
              </a:lnSpc>
              <a:spcAft>
                <a:spcPts val="600"/>
              </a:spcAft>
            </a:pPr>
            <a:r>
              <a:rPr lang="en-US" sz="1600" dirty="0"/>
              <a:t>A transformational shift which incorporates secure culture, practices, and tools to drive visibility, collaboration, and agility of security into each phase of the DevOps pipeline.</a:t>
            </a:r>
          </a:p>
        </p:txBody>
      </p:sp>
      <p:pic>
        <p:nvPicPr>
          <p:cNvPr id="9" name="Picture 8">
            <a:extLst>
              <a:ext uri="{FF2B5EF4-FFF2-40B4-BE49-F238E27FC236}">
                <a16:creationId xmlns:a16="http://schemas.microsoft.com/office/drawing/2014/main" id="{79399609-23C3-46E8-A1C5-692E178EDAD3}"/>
              </a:ext>
            </a:extLst>
          </p:cNvPr>
          <p:cNvPicPr>
            <a:picLocks noChangeAspect="1"/>
          </p:cNvPicPr>
          <p:nvPr/>
        </p:nvPicPr>
        <p:blipFill>
          <a:blip r:embed="rId2"/>
          <a:stretch>
            <a:fillRect/>
          </a:stretch>
        </p:blipFill>
        <p:spPr>
          <a:xfrm>
            <a:off x="50292" y="1790816"/>
            <a:ext cx="1146762" cy="5040716"/>
          </a:xfrm>
          <a:prstGeom prst="rect">
            <a:avLst/>
          </a:prstGeom>
        </p:spPr>
      </p:pic>
      <p:pic>
        <p:nvPicPr>
          <p:cNvPr id="70" name="Picture 69" descr="A picture containing drawing&#10;&#10;Description automatically generated">
            <a:extLst>
              <a:ext uri="{FF2B5EF4-FFF2-40B4-BE49-F238E27FC236}">
                <a16:creationId xmlns:a16="http://schemas.microsoft.com/office/drawing/2014/main" id="{FE854595-2FF9-431E-97E6-FD5BBE9381F1}"/>
              </a:ext>
            </a:extLst>
          </p:cNvPr>
          <p:cNvPicPr>
            <a:picLocks noChangeAspect="1"/>
          </p:cNvPicPr>
          <p:nvPr/>
        </p:nvPicPr>
        <p:blipFill>
          <a:blip r:embed="rId3"/>
          <a:stretch>
            <a:fillRect/>
          </a:stretch>
        </p:blipFill>
        <p:spPr>
          <a:xfrm>
            <a:off x="11045238" y="6332042"/>
            <a:ext cx="1146762" cy="513176"/>
          </a:xfrm>
          <a:prstGeom prst="rect">
            <a:avLst/>
          </a:prstGeom>
        </p:spPr>
      </p:pic>
      <p:pic>
        <p:nvPicPr>
          <p:cNvPr id="11" name="Picture 10">
            <a:extLst>
              <a:ext uri="{FF2B5EF4-FFF2-40B4-BE49-F238E27FC236}">
                <a16:creationId xmlns:a16="http://schemas.microsoft.com/office/drawing/2014/main" id="{859C473A-91D8-44C8-BA3D-7EB4E58065DB}"/>
              </a:ext>
            </a:extLst>
          </p:cNvPr>
          <p:cNvPicPr>
            <a:picLocks noChangeAspect="1"/>
          </p:cNvPicPr>
          <p:nvPr/>
        </p:nvPicPr>
        <p:blipFill>
          <a:blip r:embed="rId4"/>
          <a:stretch>
            <a:fillRect/>
          </a:stretch>
        </p:blipFill>
        <p:spPr>
          <a:xfrm>
            <a:off x="1247346" y="1790816"/>
            <a:ext cx="1325557" cy="5078191"/>
          </a:xfrm>
          <a:prstGeom prst="rect">
            <a:avLst/>
          </a:prstGeom>
        </p:spPr>
      </p:pic>
      <p:pic>
        <p:nvPicPr>
          <p:cNvPr id="12" name="Picture 11">
            <a:extLst>
              <a:ext uri="{FF2B5EF4-FFF2-40B4-BE49-F238E27FC236}">
                <a16:creationId xmlns:a16="http://schemas.microsoft.com/office/drawing/2014/main" id="{37373998-3D03-4090-A509-2BE5866895B1}"/>
              </a:ext>
            </a:extLst>
          </p:cNvPr>
          <p:cNvPicPr>
            <a:picLocks noChangeAspect="1"/>
          </p:cNvPicPr>
          <p:nvPr/>
        </p:nvPicPr>
        <p:blipFill>
          <a:blip r:embed="rId5"/>
          <a:stretch>
            <a:fillRect/>
          </a:stretch>
        </p:blipFill>
        <p:spPr>
          <a:xfrm>
            <a:off x="2602388" y="1802203"/>
            <a:ext cx="3637542" cy="5017942"/>
          </a:xfrm>
          <a:prstGeom prst="rect">
            <a:avLst/>
          </a:prstGeom>
        </p:spPr>
      </p:pic>
      <p:pic>
        <p:nvPicPr>
          <p:cNvPr id="14" name="Picture 13">
            <a:extLst>
              <a:ext uri="{FF2B5EF4-FFF2-40B4-BE49-F238E27FC236}">
                <a16:creationId xmlns:a16="http://schemas.microsoft.com/office/drawing/2014/main" id="{5CAD441C-3DFE-45CE-B5A6-EEDC5577CEB8}"/>
              </a:ext>
            </a:extLst>
          </p:cNvPr>
          <p:cNvPicPr>
            <a:picLocks noChangeAspect="1"/>
          </p:cNvPicPr>
          <p:nvPr/>
        </p:nvPicPr>
        <p:blipFill>
          <a:blip r:embed="rId6"/>
          <a:stretch>
            <a:fillRect/>
          </a:stretch>
        </p:blipFill>
        <p:spPr>
          <a:xfrm>
            <a:off x="121532" y="95976"/>
            <a:ext cx="2041673" cy="1482385"/>
          </a:xfrm>
          <a:prstGeom prst="rect">
            <a:avLst/>
          </a:prstGeom>
        </p:spPr>
      </p:pic>
      <p:pic>
        <p:nvPicPr>
          <p:cNvPr id="16" name="Picture 15">
            <a:extLst>
              <a:ext uri="{FF2B5EF4-FFF2-40B4-BE49-F238E27FC236}">
                <a16:creationId xmlns:a16="http://schemas.microsoft.com/office/drawing/2014/main" id="{B24CF771-FE64-462F-8DAA-44C8B3B086B9}"/>
              </a:ext>
            </a:extLst>
          </p:cNvPr>
          <p:cNvPicPr>
            <a:picLocks noChangeAspect="1"/>
          </p:cNvPicPr>
          <p:nvPr/>
        </p:nvPicPr>
        <p:blipFill>
          <a:blip r:embed="rId7"/>
          <a:stretch>
            <a:fillRect/>
          </a:stretch>
        </p:blipFill>
        <p:spPr>
          <a:xfrm>
            <a:off x="6686446" y="3682695"/>
            <a:ext cx="2104344" cy="2289399"/>
          </a:xfrm>
          <a:prstGeom prst="rect">
            <a:avLst/>
          </a:prstGeom>
        </p:spPr>
      </p:pic>
      <p:pic>
        <p:nvPicPr>
          <p:cNvPr id="17" name="Picture 16">
            <a:extLst>
              <a:ext uri="{FF2B5EF4-FFF2-40B4-BE49-F238E27FC236}">
                <a16:creationId xmlns:a16="http://schemas.microsoft.com/office/drawing/2014/main" id="{35BBCBFA-BACD-4AA6-A68C-9D54269D75DD}"/>
              </a:ext>
            </a:extLst>
          </p:cNvPr>
          <p:cNvPicPr>
            <a:picLocks noChangeAspect="1"/>
          </p:cNvPicPr>
          <p:nvPr/>
        </p:nvPicPr>
        <p:blipFill>
          <a:blip r:embed="rId8"/>
          <a:stretch>
            <a:fillRect/>
          </a:stretch>
        </p:blipFill>
        <p:spPr>
          <a:xfrm>
            <a:off x="6686446" y="3191521"/>
            <a:ext cx="2228853" cy="328613"/>
          </a:xfrm>
          <a:prstGeom prst="rect">
            <a:avLst/>
          </a:prstGeom>
        </p:spPr>
      </p:pic>
      <p:pic>
        <p:nvPicPr>
          <p:cNvPr id="18" name="Picture 17">
            <a:extLst>
              <a:ext uri="{FF2B5EF4-FFF2-40B4-BE49-F238E27FC236}">
                <a16:creationId xmlns:a16="http://schemas.microsoft.com/office/drawing/2014/main" id="{4AA1BA51-A2BA-4C38-A09C-FEFC4292FC63}"/>
              </a:ext>
            </a:extLst>
          </p:cNvPr>
          <p:cNvPicPr>
            <a:picLocks noChangeAspect="1"/>
          </p:cNvPicPr>
          <p:nvPr/>
        </p:nvPicPr>
        <p:blipFill>
          <a:blip r:embed="rId9"/>
          <a:stretch>
            <a:fillRect/>
          </a:stretch>
        </p:blipFill>
        <p:spPr>
          <a:xfrm>
            <a:off x="10548019" y="3731502"/>
            <a:ext cx="1244826" cy="1159344"/>
          </a:xfrm>
          <a:prstGeom prst="rect">
            <a:avLst/>
          </a:prstGeom>
        </p:spPr>
      </p:pic>
    </p:spTree>
    <p:extLst>
      <p:ext uri="{BB962C8B-B14F-4D97-AF65-F5344CB8AC3E}">
        <p14:creationId xmlns:p14="http://schemas.microsoft.com/office/powerpoint/2010/main" val="635656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A71264-1ED0-4878-8B9C-37B0204A3D02}"/>
              </a:ext>
            </a:extLst>
          </p:cNvPr>
          <p:cNvSpPr/>
          <p:nvPr/>
        </p:nvSpPr>
        <p:spPr>
          <a:xfrm>
            <a:off x="127942" y="62369"/>
            <a:ext cx="10131588" cy="81047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dirty="0">
                <a:latin typeface="+mj-lt"/>
                <a:ea typeface="+mj-ea"/>
                <a:cs typeface="+mj-cs"/>
              </a:rPr>
              <a:t>DevSecOps – Security Tool’s</a:t>
            </a:r>
          </a:p>
        </p:txBody>
      </p:sp>
      <p:pic>
        <p:nvPicPr>
          <p:cNvPr id="70" name="Picture 69" descr="A picture containing drawing&#10;&#10;Description automatically generated">
            <a:extLst>
              <a:ext uri="{FF2B5EF4-FFF2-40B4-BE49-F238E27FC236}">
                <a16:creationId xmlns:a16="http://schemas.microsoft.com/office/drawing/2014/main" id="{FE854595-2FF9-431E-97E6-FD5BBE9381F1}"/>
              </a:ext>
            </a:extLst>
          </p:cNvPr>
          <p:cNvPicPr>
            <a:picLocks noChangeAspect="1"/>
          </p:cNvPicPr>
          <p:nvPr/>
        </p:nvPicPr>
        <p:blipFill>
          <a:blip r:embed="rId2"/>
          <a:stretch>
            <a:fillRect/>
          </a:stretch>
        </p:blipFill>
        <p:spPr>
          <a:xfrm>
            <a:off x="11045238" y="6332042"/>
            <a:ext cx="1146762" cy="513176"/>
          </a:xfrm>
          <a:prstGeom prst="rect">
            <a:avLst/>
          </a:prstGeom>
        </p:spPr>
      </p:pic>
      <p:pic>
        <p:nvPicPr>
          <p:cNvPr id="3" name="Picture 2">
            <a:extLst>
              <a:ext uri="{FF2B5EF4-FFF2-40B4-BE49-F238E27FC236}">
                <a16:creationId xmlns:a16="http://schemas.microsoft.com/office/drawing/2014/main" id="{36105B4B-2518-4973-B435-5CB5E4C6C771}"/>
              </a:ext>
            </a:extLst>
          </p:cNvPr>
          <p:cNvPicPr>
            <a:picLocks noChangeAspect="1"/>
          </p:cNvPicPr>
          <p:nvPr/>
        </p:nvPicPr>
        <p:blipFill>
          <a:blip r:embed="rId3"/>
          <a:stretch>
            <a:fillRect/>
          </a:stretch>
        </p:blipFill>
        <p:spPr>
          <a:xfrm>
            <a:off x="140171" y="1389425"/>
            <a:ext cx="10391452" cy="4776131"/>
          </a:xfrm>
          <a:prstGeom prst="rect">
            <a:avLst/>
          </a:prstGeom>
        </p:spPr>
      </p:pic>
      <p:pic>
        <p:nvPicPr>
          <p:cNvPr id="4" name="Picture 3">
            <a:extLst>
              <a:ext uri="{FF2B5EF4-FFF2-40B4-BE49-F238E27FC236}">
                <a16:creationId xmlns:a16="http://schemas.microsoft.com/office/drawing/2014/main" id="{EA32891D-406E-4E58-8ADB-467C29B25FA4}"/>
              </a:ext>
            </a:extLst>
          </p:cNvPr>
          <p:cNvPicPr>
            <a:picLocks noChangeAspect="1"/>
          </p:cNvPicPr>
          <p:nvPr/>
        </p:nvPicPr>
        <p:blipFill>
          <a:blip r:embed="rId4"/>
          <a:stretch>
            <a:fillRect/>
          </a:stretch>
        </p:blipFill>
        <p:spPr>
          <a:xfrm>
            <a:off x="140171" y="1045034"/>
            <a:ext cx="2958629" cy="344391"/>
          </a:xfrm>
          <a:prstGeom prst="rect">
            <a:avLst/>
          </a:prstGeom>
        </p:spPr>
      </p:pic>
      <p:pic>
        <p:nvPicPr>
          <p:cNvPr id="18" name="Picture 17">
            <a:extLst>
              <a:ext uri="{FF2B5EF4-FFF2-40B4-BE49-F238E27FC236}">
                <a16:creationId xmlns:a16="http://schemas.microsoft.com/office/drawing/2014/main" id="{74023CF5-74C8-4569-8183-41DE357BE88F}"/>
              </a:ext>
            </a:extLst>
          </p:cNvPr>
          <p:cNvPicPr>
            <a:picLocks noChangeAspect="1"/>
          </p:cNvPicPr>
          <p:nvPr/>
        </p:nvPicPr>
        <p:blipFill>
          <a:blip r:embed="rId5"/>
          <a:stretch>
            <a:fillRect/>
          </a:stretch>
        </p:blipFill>
        <p:spPr>
          <a:xfrm>
            <a:off x="10671840" y="2908172"/>
            <a:ext cx="1244826" cy="1159344"/>
          </a:xfrm>
          <a:prstGeom prst="rect">
            <a:avLst/>
          </a:prstGeom>
        </p:spPr>
      </p:pic>
    </p:spTree>
    <p:extLst>
      <p:ext uri="{BB962C8B-B14F-4D97-AF65-F5344CB8AC3E}">
        <p14:creationId xmlns:p14="http://schemas.microsoft.com/office/powerpoint/2010/main" val="2117395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706</TotalTime>
  <Words>625</Words>
  <Application>Microsoft Office PowerPoint</Application>
  <PresentationFormat>Widescreen</PresentationFormat>
  <Paragraphs>88</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Lab Grotesque</vt:lpstr>
      <vt:lpstr>Merriweather</vt:lpstr>
      <vt:lpstr>Segoe UI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Pathy, Varun</dc:creator>
  <cp:lastModifiedBy>Pathy, Varun</cp:lastModifiedBy>
  <cp:revision>45</cp:revision>
  <dcterms:created xsi:type="dcterms:W3CDTF">2020-12-08T07:22:58Z</dcterms:created>
  <dcterms:modified xsi:type="dcterms:W3CDTF">2022-01-12T06:59:39Z</dcterms:modified>
</cp:coreProperties>
</file>

<file path=docProps/thumbnail.jpeg>
</file>